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256" r:id="rId2"/>
    <p:sldId id="265" r:id="rId3"/>
    <p:sldId id="266" r:id="rId4"/>
    <p:sldId id="282" r:id="rId5"/>
    <p:sldId id="268" r:id="rId6"/>
    <p:sldId id="267" r:id="rId7"/>
    <p:sldId id="283" r:id="rId8"/>
    <p:sldId id="287" r:id="rId9"/>
    <p:sldId id="290" r:id="rId10"/>
    <p:sldId id="291" r:id="rId11"/>
    <p:sldId id="272" r:id="rId12"/>
    <p:sldId id="269" r:id="rId13"/>
    <p:sldId id="286" r:id="rId14"/>
    <p:sldId id="288" r:id="rId15"/>
    <p:sldId id="270" r:id="rId16"/>
    <p:sldId id="271" r:id="rId17"/>
    <p:sldId id="285" r:id="rId18"/>
    <p:sldId id="276" r:id="rId19"/>
    <p:sldId id="289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59F2E-701A-4175-A64C-D0A9AC6FD62F}" v="178" dt="2025-03-13T14:52:19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66"/>
    <p:restoredTop sz="95028" autoAdjust="0"/>
  </p:normalViewPr>
  <p:slideViewPr>
    <p:cSldViewPr snapToGrid="0">
      <p:cViewPr varScale="1">
        <p:scale>
          <a:sx n="144" d="100"/>
          <a:sy n="144" d="100"/>
        </p:scale>
        <p:origin x="143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ck, Felix" userId="85efb633-acf6-425d-a271-4f136bfa2fb0" providerId="ADAL" clId="{64F59F2E-701A-4175-A64C-D0A9AC6FD62F}"/>
    <pc:docChg chg="undo redo custSel addSld delSld modSld sldOrd">
      <pc:chgData name="Wick, Felix" userId="85efb633-acf6-425d-a271-4f136bfa2fb0" providerId="ADAL" clId="{64F59F2E-701A-4175-A64C-D0A9AC6FD62F}" dt="2025-03-18T21:58:08.602" v="7865" actId="20577"/>
      <pc:docMkLst>
        <pc:docMk/>
      </pc:docMkLst>
      <pc:sldChg chg="modSp mod">
        <pc:chgData name="Wick, Felix" userId="85efb633-acf6-425d-a271-4f136bfa2fb0" providerId="ADAL" clId="{64F59F2E-701A-4175-A64C-D0A9AC6FD62F}" dt="2025-01-11T15:55:30.554" v="12" actId="20577"/>
        <pc:sldMkLst>
          <pc:docMk/>
          <pc:sldMk cId="2303947443" sldId="256"/>
        </pc:sldMkLst>
        <pc:spChg chg="mod">
          <ac:chgData name="Wick, Felix" userId="85efb633-acf6-425d-a271-4f136bfa2fb0" providerId="ADAL" clId="{64F59F2E-701A-4175-A64C-D0A9AC6FD62F}" dt="2025-01-11T15:55:30.554" v="12" actId="20577"/>
          <ac:spMkLst>
            <pc:docMk/>
            <pc:sldMk cId="2303947443" sldId="256"/>
            <ac:spMk id="2" creationId="{F698641C-BAC0-4155-84D5-F4B73D88F27B}"/>
          </ac:spMkLst>
        </pc:spChg>
      </pc:sldChg>
      <pc:sldChg chg="delSp modSp del mod">
        <pc:chgData name="Wick, Felix" userId="85efb633-acf6-425d-a271-4f136bfa2fb0" providerId="ADAL" clId="{64F59F2E-701A-4175-A64C-D0A9AC6FD62F}" dt="2025-01-11T15:59:29.377" v="288" actId="47"/>
        <pc:sldMkLst>
          <pc:docMk/>
          <pc:sldMk cId="532403847" sldId="258"/>
        </pc:sldMkLst>
      </pc:sldChg>
      <pc:sldChg chg="modSp mod">
        <pc:chgData name="Wick, Felix" userId="85efb633-acf6-425d-a271-4f136bfa2fb0" providerId="ADAL" clId="{64F59F2E-701A-4175-A64C-D0A9AC6FD62F}" dt="2025-02-25T14:39:28.114" v="4429" actId="20577"/>
        <pc:sldMkLst>
          <pc:docMk/>
          <pc:sldMk cId="3227613796" sldId="259"/>
        </pc:sldMkLst>
        <pc:spChg chg="mod">
          <ac:chgData name="Wick, Felix" userId="85efb633-acf6-425d-a271-4f136bfa2fb0" providerId="ADAL" clId="{64F59F2E-701A-4175-A64C-D0A9AC6FD62F}" dt="2025-02-25T14:39:28.114" v="4429" actId="20577"/>
          <ac:spMkLst>
            <pc:docMk/>
            <pc:sldMk cId="3227613796" sldId="259"/>
            <ac:spMk id="2" creationId="{D19A2E5C-5FD4-F085-4DAA-7404FBAAA90F}"/>
          </ac:spMkLst>
        </pc:spChg>
      </pc:sldChg>
      <pc:sldChg chg="modSp del mod">
        <pc:chgData name="Wick, Felix" userId="85efb633-acf6-425d-a271-4f136bfa2fb0" providerId="ADAL" clId="{64F59F2E-701A-4175-A64C-D0A9AC6FD62F}" dt="2025-02-27T21:48:52.912" v="4719" actId="47"/>
        <pc:sldMkLst>
          <pc:docMk/>
          <pc:sldMk cId="2989276016" sldId="260"/>
        </pc:sldMkLst>
      </pc:sldChg>
      <pc:sldChg chg="modSp del mod">
        <pc:chgData name="Wick, Felix" userId="85efb633-acf6-425d-a271-4f136bfa2fb0" providerId="ADAL" clId="{64F59F2E-701A-4175-A64C-D0A9AC6FD62F}" dt="2025-02-27T21:49:44.119" v="4720" actId="47"/>
        <pc:sldMkLst>
          <pc:docMk/>
          <pc:sldMk cId="3084296972" sldId="261"/>
        </pc:sldMkLst>
      </pc:sldChg>
      <pc:sldChg chg="addSp delSp modSp del mod">
        <pc:chgData name="Wick, Felix" userId="85efb633-acf6-425d-a271-4f136bfa2fb0" providerId="ADAL" clId="{64F59F2E-701A-4175-A64C-D0A9AC6FD62F}" dt="2025-02-27T22:12:12.283" v="4774" actId="47"/>
        <pc:sldMkLst>
          <pc:docMk/>
          <pc:sldMk cId="3879865430" sldId="263"/>
        </pc:sldMkLst>
      </pc:sldChg>
      <pc:sldChg chg="del">
        <pc:chgData name="Wick, Felix" userId="85efb633-acf6-425d-a271-4f136bfa2fb0" providerId="ADAL" clId="{64F59F2E-701A-4175-A64C-D0A9AC6FD62F}" dt="2025-01-13T13:58:11.553" v="705" actId="47"/>
        <pc:sldMkLst>
          <pc:docMk/>
          <pc:sldMk cId="1504602858" sldId="264"/>
        </pc:sldMkLst>
      </pc:sldChg>
      <pc:sldChg chg="addSp delSp modSp new mod ord modClrScheme chgLayout">
        <pc:chgData name="Wick, Felix" userId="85efb633-acf6-425d-a271-4f136bfa2fb0" providerId="ADAL" clId="{64F59F2E-701A-4175-A64C-D0A9AC6FD62F}" dt="2025-03-18T21:58:08.602" v="7865" actId="20577"/>
        <pc:sldMkLst>
          <pc:docMk/>
          <pc:sldMk cId="310336692" sldId="265"/>
        </pc:sldMkLst>
        <pc:spChg chg="add mod ord">
          <ac:chgData name="Wick, Felix" userId="85efb633-acf6-425d-a271-4f136bfa2fb0" providerId="ADAL" clId="{64F59F2E-701A-4175-A64C-D0A9AC6FD62F}" dt="2025-03-13T14:46:43.032" v="7444" actId="20577"/>
          <ac:spMkLst>
            <pc:docMk/>
            <pc:sldMk cId="310336692" sldId="265"/>
            <ac:spMk id="2" creationId="{9E6F3DDA-AA1C-74F2-B6BC-5D82FAA8ECEA}"/>
          </ac:spMkLst>
        </pc:spChg>
        <pc:spChg chg="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3" creationId="{A0664D44-83AC-6A7A-17E0-C1AE2ED18FF5}"/>
          </ac:spMkLst>
        </pc:spChg>
        <pc:spChg chg="add mod ord">
          <ac:chgData name="Wick, Felix" userId="85efb633-acf6-425d-a271-4f136bfa2fb0" providerId="ADAL" clId="{64F59F2E-701A-4175-A64C-D0A9AC6FD62F}" dt="2025-03-01T21:02:42.586" v="5242" actId="700"/>
          <ac:spMkLst>
            <pc:docMk/>
            <pc:sldMk cId="310336692" sldId="265"/>
            <ac:spMk id="4" creationId="{080AD447-446B-E09E-6F4A-522C1DBB462E}"/>
          </ac:spMkLst>
        </pc:spChg>
        <pc:spChg chg="add mod ord">
          <ac:chgData name="Wick, Felix" userId="85efb633-acf6-425d-a271-4f136bfa2fb0" providerId="ADAL" clId="{64F59F2E-701A-4175-A64C-D0A9AC6FD62F}" dt="2025-03-18T21:58:08.602" v="7865" actId="20577"/>
          <ac:spMkLst>
            <pc:docMk/>
            <pc:sldMk cId="310336692" sldId="265"/>
            <ac:spMk id="5" creationId="{36CB8FEE-6184-4A56-893A-894FD7378451}"/>
          </ac:spMkLst>
        </pc:spChg>
      </pc:sldChg>
      <pc:sldChg chg="addSp modSp mod modClrScheme chgLayout">
        <pc:chgData name="Wick, Felix" userId="85efb633-acf6-425d-a271-4f136bfa2fb0" providerId="ADAL" clId="{64F59F2E-701A-4175-A64C-D0A9AC6FD62F}" dt="2025-03-02T20:22:55.225" v="7118" actId="113"/>
        <pc:sldMkLst>
          <pc:docMk/>
          <pc:sldMk cId="3544795835" sldId="270"/>
        </pc:sldMkLst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2" creationId="{5CFF9571-C6ED-CFC8-29FD-1B24BD4B2A10}"/>
          </ac:spMkLst>
        </pc:spChg>
        <pc:spChg chg="mod ord">
          <ac:chgData name="Wick, Felix" userId="85efb633-acf6-425d-a271-4f136bfa2fb0" providerId="ADAL" clId="{64F59F2E-701A-4175-A64C-D0A9AC6FD62F}" dt="2025-03-02T20:22:52.794" v="7117" actId="113"/>
          <ac:spMkLst>
            <pc:docMk/>
            <pc:sldMk cId="3544795835" sldId="270"/>
            <ac:spMk id="3" creationId="{33BBB58C-563A-AD3B-2A93-23C918781FCA}"/>
          </ac:spMkLst>
        </pc:spChg>
        <pc:spChg chg="mod ord">
          <ac:chgData name="Wick, Felix" userId="85efb633-acf6-425d-a271-4f136bfa2fb0" providerId="ADAL" clId="{64F59F2E-701A-4175-A64C-D0A9AC6FD62F}" dt="2025-03-02T20:18:52.071" v="7037" actId="700"/>
          <ac:spMkLst>
            <pc:docMk/>
            <pc:sldMk cId="3544795835" sldId="270"/>
            <ac:spMk id="4" creationId="{575B97E4-48D3-5CA3-B6B2-3BC5DD71690F}"/>
          </ac:spMkLst>
        </pc:spChg>
        <pc:spChg chg="add mod">
          <ac:chgData name="Wick, Felix" userId="85efb633-acf6-425d-a271-4f136bfa2fb0" providerId="ADAL" clId="{64F59F2E-701A-4175-A64C-D0A9AC6FD62F}" dt="2025-03-02T20:20:47.149" v="7107" actId="1076"/>
          <ac:spMkLst>
            <pc:docMk/>
            <pc:sldMk cId="3544795835" sldId="270"/>
            <ac:spMk id="7" creationId="{DF8A9556-CB38-5619-CC52-7BD00B11B476}"/>
          </ac:spMkLst>
        </pc:spChg>
        <pc:spChg chg="add mod">
          <ac:chgData name="Wick, Felix" userId="85efb633-acf6-425d-a271-4f136bfa2fb0" providerId="ADAL" clId="{64F59F2E-701A-4175-A64C-D0A9AC6FD62F}" dt="2025-03-02T20:21:04.393" v="7109" actId="1076"/>
          <ac:spMkLst>
            <pc:docMk/>
            <pc:sldMk cId="3544795835" sldId="270"/>
            <ac:spMk id="8" creationId="{06772F38-26BF-8A94-8631-751A406D153E}"/>
          </ac:spMkLst>
        </pc:spChg>
        <pc:spChg chg="add mod ord">
          <ac:chgData name="Wick, Felix" userId="85efb633-acf6-425d-a271-4f136bfa2fb0" providerId="ADAL" clId="{64F59F2E-701A-4175-A64C-D0A9AC6FD62F}" dt="2025-03-02T20:22:55.225" v="7118" actId="113"/>
          <ac:spMkLst>
            <pc:docMk/>
            <pc:sldMk cId="3544795835" sldId="270"/>
            <ac:spMk id="10" creationId="{CD7DF3A1-48C2-8A99-A46A-DED1F4ED5BA1}"/>
          </ac:spMkLst>
        </pc:spChg>
        <pc:picChg chg="mod">
          <ac:chgData name="Wick, Felix" userId="85efb633-acf6-425d-a271-4f136bfa2fb0" providerId="ADAL" clId="{64F59F2E-701A-4175-A64C-D0A9AC6FD62F}" dt="2025-03-02T20:20:47.149" v="7107" actId="1076"/>
          <ac:picMkLst>
            <pc:docMk/>
            <pc:sldMk cId="3544795835" sldId="270"/>
            <ac:picMk id="5" creationId="{FD58764D-2B67-728C-787A-C6B642EBCFD8}"/>
          </ac:picMkLst>
        </pc:picChg>
        <pc:picChg chg="mod">
          <ac:chgData name="Wick, Felix" userId="85efb633-acf6-425d-a271-4f136bfa2fb0" providerId="ADAL" clId="{64F59F2E-701A-4175-A64C-D0A9AC6FD62F}" dt="2025-03-02T20:22:40.037" v="7114" actId="1076"/>
          <ac:picMkLst>
            <pc:docMk/>
            <pc:sldMk cId="3544795835" sldId="270"/>
            <ac:picMk id="6" creationId="{9C0D363E-EF7C-EEF1-BD05-D7980098DD5A}"/>
          </ac:picMkLst>
        </pc:picChg>
        <pc:picChg chg="add mod">
          <ac:chgData name="Wick, Felix" userId="85efb633-acf6-425d-a271-4f136bfa2fb0" providerId="ADAL" clId="{64F59F2E-701A-4175-A64C-D0A9AC6FD62F}" dt="2025-03-02T20:21:04.393" v="7109" actId="1076"/>
          <ac:picMkLst>
            <pc:docMk/>
            <pc:sldMk cId="3544795835" sldId="270"/>
            <ac:picMk id="1028" creationId="{D6FB989F-F436-74B9-405A-7294609108C0}"/>
          </ac:picMkLst>
        </pc:picChg>
        <pc:picChg chg="add mod">
          <ac:chgData name="Wick, Felix" userId="85efb633-acf6-425d-a271-4f136bfa2fb0" providerId="ADAL" clId="{64F59F2E-701A-4175-A64C-D0A9AC6FD62F}" dt="2025-03-02T20:22:47.567" v="7116" actId="1076"/>
          <ac:picMkLst>
            <pc:docMk/>
            <pc:sldMk cId="3544795835" sldId="270"/>
            <ac:picMk id="1030" creationId="{78D57E94-E485-4288-6FCE-568DF7CFD6AF}"/>
          </ac:picMkLst>
        </pc:picChg>
      </pc:sldChg>
      <pc:sldChg chg="modSp mod">
        <pc:chgData name="Wick, Felix" userId="85efb633-acf6-425d-a271-4f136bfa2fb0" providerId="ADAL" clId="{64F59F2E-701A-4175-A64C-D0A9AC6FD62F}" dt="2025-01-28T11:27:42.599" v="1289" actId="20577"/>
        <pc:sldMkLst>
          <pc:docMk/>
          <pc:sldMk cId="793683279" sldId="272"/>
        </pc:sldMkLst>
        <pc:spChg chg="mod">
          <ac:chgData name="Wick, Felix" userId="85efb633-acf6-425d-a271-4f136bfa2fb0" providerId="ADAL" clId="{64F59F2E-701A-4175-A64C-D0A9AC6FD62F}" dt="2025-01-28T11:27:42.599" v="1289" actId="20577"/>
          <ac:spMkLst>
            <pc:docMk/>
            <pc:sldMk cId="793683279" sldId="272"/>
            <ac:spMk id="3" creationId="{111AFC3B-A5E8-E02B-3B57-552EF4E575D2}"/>
          </ac:spMkLst>
        </pc:spChg>
      </pc:sldChg>
      <pc:sldChg chg="addSp delSp modSp new del mod modClrScheme chgLayout">
        <pc:chgData name="Wick, Felix" userId="85efb633-acf6-425d-a271-4f136bfa2fb0" providerId="ADAL" clId="{64F59F2E-701A-4175-A64C-D0A9AC6FD62F}" dt="2025-02-27T22:09:02.239" v="4773" actId="47"/>
        <pc:sldMkLst>
          <pc:docMk/>
          <pc:sldMk cId="2771831494" sldId="273"/>
        </pc:sldMkLst>
      </pc:sldChg>
      <pc:sldChg chg="del">
        <pc:chgData name="Wick, Felix" userId="85efb633-acf6-425d-a271-4f136bfa2fb0" providerId="ADAL" clId="{64F59F2E-701A-4175-A64C-D0A9AC6FD62F}" dt="2025-02-27T21:48:46.286" v="4718" actId="47"/>
        <pc:sldMkLst>
          <pc:docMk/>
          <pc:sldMk cId="1504602858" sldId="274"/>
        </pc:sldMkLst>
      </pc:sldChg>
      <pc:sldChg chg="delSp modSp add del mod">
        <pc:chgData name="Wick, Felix" userId="85efb633-acf6-425d-a271-4f136bfa2fb0" providerId="ADAL" clId="{64F59F2E-701A-4175-A64C-D0A9AC6FD62F}" dt="2025-03-13T14:52:32.226" v="7519"/>
        <pc:sldMkLst>
          <pc:docMk/>
          <pc:sldMk cId="28529905" sldId="275"/>
        </pc:sldMkLst>
        <pc:spChg chg="mod">
          <ac:chgData name="Wick, Felix" userId="85efb633-acf6-425d-a271-4f136bfa2fb0" providerId="ADAL" clId="{64F59F2E-701A-4175-A64C-D0A9AC6FD62F}" dt="2025-03-13T14:52:32.226" v="7519"/>
          <ac:spMkLst>
            <pc:docMk/>
            <pc:sldMk cId="28529905" sldId="275"/>
            <ac:spMk id="5" creationId="{E07385CB-D725-C163-7B63-8CCA18A2E90E}"/>
          </ac:spMkLst>
        </pc:spChg>
      </pc:sldChg>
      <pc:sldChg chg="ord">
        <pc:chgData name="Wick, Felix" userId="85efb633-acf6-425d-a271-4f136bfa2fb0" providerId="ADAL" clId="{64F59F2E-701A-4175-A64C-D0A9AC6FD62F}" dt="2025-03-01T21:21:15.608" v="5784"/>
        <pc:sldMkLst>
          <pc:docMk/>
          <pc:sldMk cId="1504602858" sldId="277"/>
        </pc:sldMkLst>
      </pc:sldChg>
      <pc:sldChg chg="del">
        <pc:chgData name="Wick, Felix" userId="85efb633-acf6-425d-a271-4f136bfa2fb0" providerId="ADAL" clId="{64F59F2E-701A-4175-A64C-D0A9AC6FD62F}" dt="2025-03-13T14:52:36.426" v="7520" actId="47"/>
        <pc:sldMkLst>
          <pc:docMk/>
          <pc:sldMk cId="61419988" sldId="27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50.png>
</file>

<file path=ppt/media/image16.jpg>
</file>

<file path=ppt/media/image17.jpe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E0FD1-891F-4B1E-916D-E9B585160BB8}" type="datetimeFigureOut">
              <a:rPr lang="en-GB" smtClean="0"/>
              <a:t>06/02/2026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76E5F-9D68-4973-8A2A-59949176DA9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5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AD05-B4BB-840D-5044-DA9C798A9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7B47-AB1A-4CDD-9144-EE000976B8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C95-BBF9-31D1-0ADC-C8AB370E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3F22-27B2-44E3-9C5F-D08126455F6F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10D86-4DAB-EC0A-AB86-60CC8205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AE665-34F4-8BF5-6B4D-509F026F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2C68-3E4B-7070-3BF2-3E61A775A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31E10-D2DD-0D8A-398F-957702B0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0762-E24E-EA37-D3D6-85FD301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3846-7BF6-4FB6-A921-FF3379ADBD4C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92B9B-8389-F8AB-7C9B-4AB887B7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1FF1-A4E8-24D9-9253-6DA02F95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7842B-C168-F0E3-41CF-EC817DFD5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C9306-7BEA-9A58-247B-5E8D728C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5EBA-2B35-51D8-8564-DAEC993B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1B91A-3FD0-4144-9C84-63E9688ED2FE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8BC42-D6BF-B47B-F3DA-FF0EA29D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F052-4BB9-5153-7BEC-9BA52B39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2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C6E7-920C-E54D-5199-F32C32EB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735A-AC30-5DB9-385E-9410CD353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A63D1-8AAD-A89C-781E-A7DCD49C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5ED7B-FEAD-4734-819F-93EF4B0EA908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E6A99-2E8C-3768-5C28-3740DFA8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99DA9-9DF3-F3CB-C047-01F3E031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78B1-DC4C-C72D-A4CD-2071F7D20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8F496-2872-EA37-A28F-F61DA15D8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3CD11-8172-4EA7-A05A-3E9BED24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5D4B4-C926-4B45-8815-1ED8911179A2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4FC75-D902-977C-06B6-D053E6FA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1B89A-2DD6-EBD2-E8D5-67D7A312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4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48EF-DE77-786B-3AB0-B8EE80AE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0666-C3AD-A843-F133-FC4D90F81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850-9497-0370-2422-7DCC4D022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E3548-F4EA-A9B5-F070-FA4BA4A8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210A-0E37-4935-93AF-69F21A5F712F}" type="datetime1">
              <a:rPr lang="en-GB" smtClean="0"/>
              <a:t>06/02/2026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FAA4D-1024-F35F-4351-831E181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F5DF7-B945-53CA-C385-BF5C6A71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9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75B77-D383-D322-AEC0-72CA3719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F7C1F-D865-CA91-C666-FFCCC4FC3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659D-F2AF-E840-A39C-B6D4CD3AF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F6025-6FB4-DA3E-9136-B086A6168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DF3B27-FE38-C9E0-63E8-5B78CE540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CDAD08-3AA3-354B-C68E-3E3F0AF8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6B2F-436C-4691-80E8-9C890E000E9D}" type="datetime1">
              <a:rPr lang="en-GB" smtClean="0"/>
              <a:t>06/02/2026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264E2-C174-553A-038E-6567A52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1666C-2E1A-1181-C70B-FBB28F18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75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917D-EEC5-D75C-55B7-5A81063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150BF-302E-AA68-42DC-74C1EA79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5F4C-D74B-496F-8D21-97E3549C783B}" type="datetime1">
              <a:rPr lang="en-GB" smtClean="0"/>
              <a:t>06/02/2026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26D10-ABD1-7C54-CE39-7A4A134B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02836-662F-47B1-7567-2A2E60B6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FEEF3-64F0-021E-129C-EAA06706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CB32-C241-4703-A832-4EB47BD54E83}" type="datetime1">
              <a:rPr lang="en-GB" smtClean="0"/>
              <a:t>06/02/2026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1C624-8D17-C8D8-65E3-79B11B01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005F-03E9-EF5B-B297-EAE94026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60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E13F-1C85-75C1-BBD6-4EF64924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9CB5E-861F-9C33-823E-EB2694F54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C4F26-7C81-22B3-04D5-743643DB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B1A3-9313-9165-A328-DEAB1821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150FF-BE95-4D25-A16A-E368A81CBF24}" type="datetime1">
              <a:rPr lang="en-GB" smtClean="0"/>
              <a:t>06/02/2026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EB9C9-316A-42D2-382C-3E7DEC4B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8CFB8-8FF5-B166-EBF9-B76498969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31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D41C-CF05-2F89-F8FC-DD0931ED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CDE16-0F20-1107-A39C-71B8B6D9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E2599-3F89-F92C-ECD5-CBFC03AB1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B60AC-D043-8272-AE6A-A8E5B8A3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5DB4B-B349-43C9-A424-BADA723AD9F1}" type="datetime1">
              <a:rPr lang="en-GB" smtClean="0"/>
              <a:t>06/02/2026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03EE6-D895-561C-441A-604E38A6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47F20-FBD8-886E-EF9A-D8AE8BF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4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56395-FA5B-DEC3-329C-4DAB946C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CDC4-8C08-2251-4B6D-A6B1DDA57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3D46B-F1E1-9A5A-E16C-D9E3E18E1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32426-0A0C-405F-A3D0-2D11AA44702A}" type="datetime1">
              <a:rPr lang="en-GB" smtClean="0"/>
              <a:t>06/02/2026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336A-4601-EB96-28AF-D2D621660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CCC3-F2F7-6EBE-2376-34F7F60C1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366F5-AFAD-49CB-854A-9D9E238FCA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98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3/33/PID_Compensation_Animated.gif" TargetMode="External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8641C-BAC0-4155-84D5-F4B73D88F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B6519B-0EF3-5498-C5EB-DE1F37841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Control Engineering</a:t>
            </a:r>
          </a:p>
        </p:txBody>
      </p:sp>
    </p:spTree>
    <p:extLst>
      <p:ext uri="{BB962C8B-B14F-4D97-AF65-F5344CB8AC3E}">
        <p14:creationId xmlns:p14="http://schemas.microsoft.com/office/powerpoint/2010/main" val="230394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A7BF4-A55B-8108-B656-92275751E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6D8A4D6C-9BD6-807C-5381-4E9E15D01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958" y="1979332"/>
            <a:ext cx="4239203" cy="40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B5A7DBD4-9DCE-18B7-5EA9-D278D3A27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84705"/>
            <a:ext cx="3135485" cy="327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DAD1B3D-A60D-DA2A-5795-6243E3A2E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On-Off Controller </a:t>
            </a:r>
            <a:r>
              <a:rPr lang="de-DE" dirty="0" err="1"/>
              <a:t>with</a:t>
            </a:r>
            <a:r>
              <a:rPr lang="de-DE" dirty="0"/>
              <a:t> Hysteresis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E67C62A-E3EB-F9AF-CEBF-DCCF7B6E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10</a:t>
            </a:fld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8F8E608-BC93-E388-913A-0F0C1F862296}"/>
              </a:ext>
            </a:extLst>
          </p:cNvPr>
          <p:cNvSpPr txBox="1"/>
          <p:nvPr/>
        </p:nvSpPr>
        <p:spPr>
          <a:xfrm>
            <a:off x="9206822" y="2967335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switching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expense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accuracy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10BAB3F-E645-F568-FF98-CFDE1D95377D}"/>
              </a:ext>
            </a:extLst>
          </p:cNvPr>
          <p:cNvSpPr txBox="1"/>
          <p:nvPr/>
        </p:nvSpPr>
        <p:spPr>
          <a:xfrm>
            <a:off x="1224008" y="6115388"/>
            <a:ext cx="9743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On-off </a:t>
            </a:r>
            <a:r>
              <a:rPr lang="de-DE" dirty="0" err="1"/>
              <a:t>controllers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simple and </a:t>
            </a:r>
            <a:r>
              <a:rPr lang="de-DE" dirty="0" err="1"/>
              <a:t>low-cost</a:t>
            </a:r>
            <a:r>
              <a:rPr lang="de-DE" dirty="0"/>
              <a:t>, but </a:t>
            </a:r>
            <a:r>
              <a:rPr lang="de-DE" dirty="0" err="1"/>
              <a:t>have</a:t>
            </a:r>
            <a:r>
              <a:rPr lang="de-DE" dirty="0"/>
              <a:t> limited </a:t>
            </a:r>
            <a:r>
              <a:rPr lang="de-DE" dirty="0" err="1"/>
              <a:t>precision</a:t>
            </a:r>
            <a:r>
              <a:rPr lang="de-DE" dirty="0"/>
              <a:t>.</a:t>
            </a:r>
          </a:p>
          <a:p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C</a:t>
            </a:r>
            <a:r>
              <a:rPr lang="de-DE" dirty="0" err="1"/>
              <a:t>ontinous</a:t>
            </a:r>
            <a:r>
              <a:rPr lang="de-DE" dirty="0"/>
              <a:t> </a:t>
            </a:r>
            <a:r>
              <a:rPr lang="de-DE" dirty="0" err="1"/>
              <a:t>controllers</a:t>
            </a:r>
            <a:r>
              <a:rPr lang="de-DE" dirty="0"/>
              <a:t> (e.g., PID)</a:t>
            </a:r>
          </a:p>
        </p:txBody>
      </p:sp>
    </p:spTree>
    <p:extLst>
      <p:ext uri="{BB962C8B-B14F-4D97-AF65-F5344CB8AC3E}">
        <p14:creationId xmlns:p14="http://schemas.microsoft.com/office/powerpoint/2010/main" val="2661408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03D0A-5C22-DF53-4CC1-C4886C94B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BB54D3-00B3-CCC2-7A2D-10E53ED87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9705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Most </a:t>
            </a:r>
            <a:r>
              <a:rPr lang="de-DE" dirty="0" err="1"/>
              <a:t>widely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industrial</a:t>
            </a:r>
            <a:r>
              <a:rPr lang="de-DE" dirty="0"/>
              <a:t> </a:t>
            </a:r>
            <a:r>
              <a:rPr lang="de-DE" dirty="0" err="1"/>
              <a:t>controller</a:t>
            </a:r>
            <a:endParaRPr lang="de-DE" dirty="0"/>
          </a:p>
          <a:p>
            <a:pPr lvl="1"/>
            <a:r>
              <a:rPr lang="de-DE" dirty="0"/>
              <a:t>P</a:t>
            </a:r>
          </a:p>
          <a:p>
            <a:pPr lvl="1"/>
            <a:r>
              <a:rPr lang="de-DE" dirty="0"/>
              <a:t>PI: P + I</a:t>
            </a:r>
          </a:p>
          <a:p>
            <a:pPr lvl="1"/>
            <a:r>
              <a:rPr lang="de-DE" dirty="0"/>
              <a:t>PD: P + D</a:t>
            </a:r>
          </a:p>
          <a:p>
            <a:pPr lvl="1"/>
            <a:r>
              <a:rPr lang="de-DE" dirty="0"/>
              <a:t>PID: P + I + 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E53BB8-9583-3CA6-BA40-677E542DD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11</a:t>
            </a:fld>
            <a:endParaRPr lang="en-GB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4C0798CB-DBAD-4593-F490-F4A1AF6CD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068" y="3414453"/>
            <a:ext cx="9299864" cy="3307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 descr="Ein Bild, das Maschine, Metall, Autoteile, Kamera enthält.&#10;&#10;KI-generierte Inhalte können fehlerhaft sein.">
            <a:extLst>
              <a:ext uri="{FF2B5EF4-FFF2-40B4-BE49-F238E27FC236}">
                <a16:creationId xmlns:a16="http://schemas.microsoft.com/office/drawing/2014/main" id="{53A15BB0-20BA-D123-7DD6-E4E2FC7C4D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873" y="683116"/>
            <a:ext cx="2660690" cy="274588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89A0727-123B-5087-F3E0-6ECD23FAF04A}"/>
              </a:ext>
            </a:extLst>
          </p:cNvPr>
          <p:cNvSpPr txBox="1"/>
          <p:nvPr/>
        </p:nvSpPr>
        <p:spPr>
          <a:xfrm>
            <a:off x="8791304" y="178848"/>
            <a:ext cx="2632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pneumatic</a:t>
            </a:r>
            <a:r>
              <a:rPr lang="de-DE" dirty="0"/>
              <a:t> PID</a:t>
            </a:r>
          </a:p>
        </p:txBody>
      </p:sp>
    </p:spTree>
    <p:extLst>
      <p:ext uri="{BB962C8B-B14F-4D97-AF65-F5344CB8AC3E}">
        <p14:creationId xmlns:p14="http://schemas.microsoft.com/office/powerpoint/2010/main" val="3718037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43404-24F2-9A05-A838-DA664C42F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Control (P)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BACF97-F93A-1C13-3B25-2B3FA1DBF6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340658" cy="435133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Control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proportional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s</a:t>
                </a:r>
                <a:r>
                  <a:rPr lang="de-DE" sz="2400" dirty="0" err="1">
                    <a:sym typeface="Wingdings" pitchFamily="2" charset="2"/>
                  </a:rPr>
                  <a:t>tatic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system</a:t>
                </a:r>
                <a:r>
                  <a:rPr lang="de-DE" sz="2400" dirty="0"/>
                  <a:t>):</a:t>
                </a:r>
              </a:p>
              <a:p>
                <a:pPr marL="0" indent="0">
                  <a:buNone/>
                </a:pPr>
                <a:r>
                  <a:rPr lang="de-DE" sz="2400" dirty="0"/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r>
                  <a:rPr lang="de-DE" sz="2400" dirty="0" err="1"/>
                  <a:t>Increases</a:t>
                </a:r>
                <a:r>
                  <a:rPr lang="de-DE" sz="2400" dirty="0"/>
                  <a:t> loop </a:t>
                </a:r>
                <a:r>
                  <a:rPr lang="de-DE" sz="2400" dirty="0" err="1"/>
                  <a:t>gain</a:t>
                </a:r>
                <a:r>
                  <a:rPr lang="de-DE" sz="2400" dirty="0"/>
                  <a:t> </a:t>
                </a: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>
                    <a:sym typeface="Wingdings" pitchFamily="2" charset="2"/>
                  </a:rPr>
                  <a:t>faster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response</a:t>
                </a:r>
                <a:endParaRPr lang="de-DE" sz="2400" dirty="0">
                  <a:sym typeface="Wingdings" pitchFamily="2" charset="2"/>
                </a:endParaRPr>
              </a:p>
              <a:p>
                <a:r>
                  <a:rPr lang="de-DE" sz="2400" dirty="0" err="1"/>
                  <a:t>Reduces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damping</a:t>
                </a:r>
                <a:r>
                  <a:rPr lang="de-DE" sz="2400" dirty="0"/>
                  <a:t> </a:t>
                </a:r>
                <a:r>
                  <a:rPr lang="de-DE" sz="24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more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oscillation</a:t>
                </a:r>
                <a:endParaRPr lang="de-DE" sz="2400" dirty="0"/>
              </a:p>
              <a:p>
                <a:r>
                  <a:rPr lang="de-DE" sz="2400" dirty="0"/>
                  <a:t>Steady-</a:t>
                </a:r>
                <a:r>
                  <a:rPr lang="de-DE" sz="2400" dirty="0" err="1"/>
                  <a:t>state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many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systems</a:t>
                </a:r>
                <a:r>
                  <a:rPr lang="de-DE" sz="2400" dirty="0"/>
                  <a:t>:</a:t>
                </a:r>
              </a:p>
              <a:p>
                <a:pPr marL="0" indent="0">
                  <a:buNone/>
                </a:pPr>
                <a:r>
                  <a:rPr lang="de-DE" sz="2400" dirty="0"/>
                  <a:t>	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⟹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y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settles</a:t>
                </a:r>
                <a:r>
                  <a:rPr lang="de-DE" sz="2400" dirty="0"/>
                  <a:t> at </a:t>
                </a:r>
                <a:r>
                  <a:rPr lang="de-DE" sz="2400" dirty="0" err="1"/>
                  <a:t>some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error</a:t>
                </a:r>
                <a:r>
                  <a:rPr lang="de-DE" sz="2400" dirty="0"/>
                  <a:t>, just </a:t>
                </a:r>
                <a:r>
                  <a:rPr lang="de-DE" sz="2400" dirty="0" err="1"/>
                  <a:t>big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enough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produce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400" dirty="0"/>
                  <a:t> </a:t>
                </a:r>
                <a:r>
                  <a:rPr lang="de-DE" sz="2400" dirty="0" err="1"/>
                  <a:t>balancing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dynamics</a:t>
                </a:r>
                <a:r>
                  <a:rPr lang="de-DE" sz="2400" dirty="0"/>
                  <a:t> (e.g., </a:t>
                </a:r>
                <a:r>
                  <a:rPr lang="de-DE" sz="2400" dirty="0" err="1"/>
                  <a:t>holding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mass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up</a:t>
                </a:r>
                <a:r>
                  <a:rPr lang="de-DE" sz="2400" dirty="0"/>
                  <a:t>)</a:t>
                </a:r>
              </a:p>
              <a:p>
                <a:pPr marL="0" indent="0">
                  <a:buNone/>
                </a:pPr>
                <a:endParaRPr lang="de-DE" sz="26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BACF97-F93A-1C13-3B25-2B3FA1DBF6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340658" cy="4351338"/>
              </a:xfrm>
              <a:blipFill>
                <a:blip r:embed="rId2"/>
                <a:stretch>
                  <a:fillRect l="-1425" t="-1453" b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71ACAD8-8E38-4758-E235-26598925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12</a:t>
            </a:fld>
            <a:endParaRPr lang="en-GB"/>
          </a:p>
        </p:txBody>
      </p:sp>
      <p:pic>
        <p:nvPicPr>
          <p:cNvPr id="7" name="Grafik 6" descr="Ein Bild, das Text, Reihe, Diagramm, Schrift enthält.&#10;&#10;KI-generierte Inhalte können fehlerhaft sein.">
            <a:extLst>
              <a:ext uri="{FF2B5EF4-FFF2-40B4-BE49-F238E27FC236}">
                <a16:creationId xmlns:a16="http://schemas.microsoft.com/office/drawing/2014/main" id="{4A591DAF-5270-3777-A952-5AE7B1162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019" y="2303201"/>
            <a:ext cx="6169981" cy="339618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0019603-2FA0-4378-BFE3-018D69ACC0BA}"/>
              </a:ext>
            </a:extLst>
          </p:cNvPr>
          <p:cNvSpPr txBox="1"/>
          <p:nvPr/>
        </p:nvSpPr>
        <p:spPr>
          <a:xfrm>
            <a:off x="7830104" y="4376692"/>
            <a:ext cx="22904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controller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04EEB3A-95AE-A4FA-67B3-DEB07CACC454}"/>
              </a:ext>
            </a:extLst>
          </p:cNvPr>
          <p:cNvSpPr txBox="1"/>
          <p:nvPr/>
        </p:nvSpPr>
        <p:spPr>
          <a:xfrm>
            <a:off x="7691761" y="2481308"/>
            <a:ext cx="22904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with</a:t>
            </a:r>
            <a:r>
              <a:rPr lang="de-DE" dirty="0"/>
              <a:t> P </a:t>
            </a:r>
            <a:r>
              <a:rPr lang="de-DE" dirty="0" err="1"/>
              <a:t>controller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2A4C06A-8003-AC43-81C3-CFEE556CBE66}"/>
              </a:ext>
            </a:extLst>
          </p:cNvPr>
          <p:cNvSpPr txBox="1"/>
          <p:nvPr/>
        </p:nvSpPr>
        <p:spPr>
          <a:xfrm>
            <a:off x="7242603" y="1349839"/>
            <a:ext cx="117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overshoot</a:t>
            </a:r>
            <a:endParaRPr lang="de-DE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B53C6BE-1647-2FB9-C5DD-1461424BEE03}"/>
              </a:ext>
            </a:extLst>
          </p:cNvPr>
          <p:cNvCxnSpPr>
            <a:stCxn id="10" idx="2"/>
          </p:cNvCxnSpPr>
          <p:nvPr/>
        </p:nvCxnSpPr>
        <p:spPr>
          <a:xfrm flipH="1">
            <a:off x="7332955" y="1719171"/>
            <a:ext cx="497149" cy="9468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577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2CD3A05-134A-3368-BF67-819FECCE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Proportional </a:t>
            </a:r>
            <a:r>
              <a:rPr lang="de-DE" dirty="0" err="1"/>
              <a:t>Gain</a:t>
            </a:r>
            <a:r>
              <a:rPr lang="de-DE" dirty="0"/>
              <a:t> Parameter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F6C3C8-489E-8AEB-CD30-BC8A5F8A9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13</a:t>
            </a:fld>
            <a:endParaRPr lang="en-GB"/>
          </a:p>
        </p:txBody>
      </p:sp>
      <p:pic>
        <p:nvPicPr>
          <p:cNvPr id="7" name="Grafik 6" descr="Ein Bild, das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0A3A4F21-2BC9-08B4-179E-4224AE978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974" y="1842591"/>
            <a:ext cx="6006052" cy="465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28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2095A-D520-68CA-23FC-80746D9EF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Historical: </a:t>
            </a:r>
            <a:r>
              <a:rPr lang="de-DE" dirty="0" err="1"/>
              <a:t>Centrifugal</a:t>
            </a:r>
            <a:r>
              <a:rPr lang="de-DE" dirty="0"/>
              <a:t> Governor in a </a:t>
            </a:r>
            <a:r>
              <a:rPr lang="de-DE" dirty="0" err="1"/>
              <a:t>Windmill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4E9D09B-6D3F-5524-1888-484F2D27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14</a:t>
            </a:fld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EBF1A4E-371D-353A-018D-ABD1D94192F4}"/>
              </a:ext>
            </a:extLst>
          </p:cNvPr>
          <p:cNvSpPr txBox="1"/>
          <p:nvPr/>
        </p:nvSpPr>
        <p:spPr>
          <a:xfrm>
            <a:off x="70701" y="1764032"/>
            <a:ext cx="602529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Working </a:t>
            </a:r>
            <a:r>
              <a:rPr lang="de-DE" sz="2000" dirty="0" err="1"/>
              <a:t>principle</a:t>
            </a:r>
            <a:r>
              <a:rPr lang="de-DE" sz="2000" dirty="0"/>
              <a:t>:</a:t>
            </a:r>
          </a:p>
          <a:p>
            <a:r>
              <a:rPr lang="de-DE" sz="2000" dirty="0"/>
              <a:t>wind </a:t>
            </a:r>
            <a:r>
              <a:rPr lang="de-DE" sz="2000" dirty="0" err="1"/>
              <a:t>turns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blades</a:t>
            </a:r>
          </a:p>
          <a:p>
            <a:r>
              <a:rPr lang="de-DE" sz="2000" dirty="0">
                <a:sym typeface="Wingdings" pitchFamily="2" charset="2"/>
              </a:rPr>
              <a:t> b</a:t>
            </a:r>
            <a:r>
              <a:rPr lang="de-DE" sz="2000" dirty="0"/>
              <a:t>lades turn a </a:t>
            </a:r>
            <a:r>
              <a:rPr lang="de-DE" sz="2000" dirty="0" err="1"/>
              <a:t>shaft</a:t>
            </a:r>
            <a:r>
              <a:rPr lang="de-DE" sz="2000" dirty="0"/>
              <a:t> (plant)</a:t>
            </a:r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/>
              <a:t>shaft</a:t>
            </a:r>
            <a:r>
              <a:rPr lang="de-DE" sz="2000" dirty="0"/>
              <a:t> </a:t>
            </a:r>
            <a:r>
              <a:rPr lang="de-DE" sz="2000" dirty="0" err="1"/>
              <a:t>spins</a:t>
            </a:r>
            <a:r>
              <a:rPr lang="de-DE" sz="2000" dirty="0"/>
              <a:t> a pair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weighted</a:t>
            </a:r>
            <a:r>
              <a:rPr lang="de-DE" sz="2000" dirty="0"/>
              <a:t> </a:t>
            </a:r>
            <a:r>
              <a:rPr lang="de-DE" sz="2000" dirty="0" err="1"/>
              <a:t>arms</a:t>
            </a:r>
            <a:r>
              <a:rPr lang="de-DE" sz="2000" dirty="0"/>
              <a:t> (</a:t>
            </a:r>
            <a:r>
              <a:rPr lang="de-DE" sz="2000" dirty="0" err="1"/>
              <a:t>controller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arms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mechanically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twist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the</a:t>
            </a:r>
            <a:r>
              <a:rPr lang="de-DE" sz="2000" dirty="0">
                <a:sym typeface="Wingdings" pitchFamily="2" charset="2"/>
              </a:rPr>
              <a:t> blades (</a:t>
            </a:r>
            <a:r>
              <a:rPr lang="de-DE" sz="2000" dirty="0" err="1">
                <a:sym typeface="Wingdings" pitchFamily="2" charset="2"/>
              </a:rPr>
              <a:t>actuator</a:t>
            </a:r>
            <a:r>
              <a:rPr lang="de-DE" sz="2000" dirty="0">
                <a:sym typeface="Wingdings" pitchFamily="2" charset="2"/>
              </a:rPr>
              <a:t>)</a:t>
            </a:r>
            <a:endParaRPr lang="de-DE" sz="2000" dirty="0"/>
          </a:p>
          <a:p>
            <a:endParaRPr lang="de-DE" sz="2000" dirty="0"/>
          </a:p>
          <a:p>
            <a:r>
              <a:rPr lang="de-DE" sz="2000" dirty="0" err="1"/>
              <a:t>Automatic</a:t>
            </a:r>
            <a:r>
              <a:rPr lang="de-DE" sz="2000" dirty="0"/>
              <a:t> </a:t>
            </a:r>
            <a:r>
              <a:rPr lang="de-DE" sz="2000" dirty="0" err="1"/>
              <a:t>regulation</a:t>
            </a:r>
            <a:r>
              <a:rPr lang="de-DE" sz="2000" dirty="0"/>
              <a:t>:</a:t>
            </a:r>
          </a:p>
          <a:p>
            <a:r>
              <a:rPr lang="de-DE" sz="2000" dirty="0" err="1"/>
              <a:t>faster</a:t>
            </a:r>
            <a:r>
              <a:rPr lang="de-DE" sz="2000" dirty="0"/>
              <a:t> </a:t>
            </a:r>
            <a:r>
              <a:rPr lang="de-DE" sz="2000" dirty="0" err="1"/>
              <a:t>rotation</a:t>
            </a:r>
            <a:r>
              <a:rPr lang="de-DE" sz="2000" dirty="0"/>
              <a:t> (</a:t>
            </a:r>
            <a:r>
              <a:rPr lang="de-DE" sz="2000" dirty="0" err="1"/>
              <a:t>controlled</a:t>
            </a:r>
            <a:r>
              <a:rPr lang="de-DE" sz="2000" dirty="0"/>
              <a:t> variable: angular </a:t>
            </a:r>
            <a:r>
              <a:rPr lang="de-DE" sz="2000" dirty="0" err="1"/>
              <a:t>speed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</a:t>
            </a:r>
            <a:r>
              <a:rPr lang="de-DE" sz="2000" dirty="0"/>
              <a:t> </a:t>
            </a:r>
            <a:r>
              <a:rPr lang="de-DE" sz="2000" dirty="0" err="1"/>
              <a:t>centrifugal</a:t>
            </a:r>
            <a:r>
              <a:rPr lang="de-DE" sz="2000" dirty="0"/>
              <a:t> </a:t>
            </a:r>
            <a:r>
              <a:rPr lang="de-DE" sz="2000" dirty="0" err="1"/>
              <a:t>force</a:t>
            </a:r>
            <a:r>
              <a:rPr lang="de-DE" sz="2000" dirty="0"/>
              <a:t> </a:t>
            </a:r>
            <a:r>
              <a:rPr lang="de-DE" sz="2000" dirty="0" err="1"/>
              <a:t>pushes</a:t>
            </a:r>
            <a:r>
              <a:rPr lang="de-DE" sz="2000" dirty="0"/>
              <a:t> </a:t>
            </a:r>
            <a:r>
              <a:rPr lang="de-DE" sz="2000" dirty="0" err="1"/>
              <a:t>weights</a:t>
            </a:r>
            <a:r>
              <a:rPr lang="de-DE" sz="2000" dirty="0"/>
              <a:t> </a:t>
            </a:r>
            <a:r>
              <a:rPr lang="de-DE" sz="2000" dirty="0" err="1"/>
              <a:t>outward</a:t>
            </a:r>
            <a:r>
              <a:rPr lang="de-DE" sz="2000" dirty="0"/>
              <a:t> (</a:t>
            </a:r>
            <a:r>
              <a:rPr lang="de-DE" sz="2000" dirty="0" err="1"/>
              <a:t>error</a:t>
            </a:r>
            <a:r>
              <a:rPr lang="de-DE" sz="2000" dirty="0"/>
              <a:t>: </a:t>
            </a:r>
            <a:r>
              <a:rPr lang="de-DE" sz="2000" dirty="0" err="1"/>
              <a:t>deviation</a:t>
            </a:r>
            <a:r>
              <a:rPr lang="de-DE" sz="2000" dirty="0"/>
              <a:t> </a:t>
            </a:r>
            <a:r>
              <a:rPr lang="de-DE" sz="2000" dirty="0" err="1"/>
              <a:t>from</a:t>
            </a:r>
            <a:r>
              <a:rPr lang="de-DE" sz="2000" dirty="0"/>
              <a:t> </a:t>
            </a:r>
            <a:r>
              <a:rPr lang="de-DE" sz="2000" dirty="0" err="1"/>
              <a:t>position</a:t>
            </a:r>
            <a:r>
              <a:rPr lang="de-DE" sz="2000" dirty="0"/>
              <a:t> at </a:t>
            </a:r>
            <a:r>
              <a:rPr lang="de-DE" sz="2000" dirty="0" err="1"/>
              <a:t>reference</a:t>
            </a:r>
            <a:r>
              <a:rPr lang="de-DE" sz="2000" dirty="0"/>
              <a:t> angular </a:t>
            </a:r>
            <a:r>
              <a:rPr lang="de-DE" sz="2000" dirty="0" err="1"/>
              <a:t>speed</a:t>
            </a:r>
            <a:r>
              <a:rPr lang="de-DE" sz="2000" dirty="0"/>
              <a:t>)</a:t>
            </a:r>
          </a:p>
          <a:p>
            <a:r>
              <a:rPr lang="de-DE" sz="2000" dirty="0">
                <a:sym typeface="Wingdings" pitchFamily="2" charset="2"/>
              </a:rPr>
              <a:t></a:t>
            </a:r>
            <a:r>
              <a:rPr lang="de-DE" sz="2000" dirty="0"/>
              <a:t> blades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twisted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catch </a:t>
            </a:r>
            <a:r>
              <a:rPr lang="de-DE" sz="2000" dirty="0" err="1"/>
              <a:t>less</a:t>
            </a:r>
            <a:r>
              <a:rPr lang="de-DE" sz="2000" dirty="0"/>
              <a:t> wind (proportional </a:t>
            </a:r>
            <a:r>
              <a:rPr lang="de-DE" sz="2000" dirty="0" err="1"/>
              <a:t>control</a:t>
            </a:r>
            <a:r>
              <a:rPr lang="de-DE" sz="2000" dirty="0"/>
              <a:t>)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slower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rotation</a:t>
            </a:r>
            <a:r>
              <a:rPr lang="de-DE" sz="2000" dirty="0">
                <a:sym typeface="Wingdings" pitchFamily="2" charset="2"/>
              </a:rPr>
              <a:t> </a:t>
            </a:r>
          </a:p>
          <a:p>
            <a:endParaRPr lang="de-DE" sz="2000" dirty="0"/>
          </a:p>
          <a:p>
            <a:r>
              <a:rPr lang="de-DE" sz="2000" dirty="0"/>
              <a:t>Steady-</a:t>
            </a:r>
            <a:r>
              <a:rPr lang="de-DE" sz="2000" dirty="0" err="1"/>
              <a:t>state</a:t>
            </a:r>
            <a:r>
              <a:rPr lang="de-DE" sz="2000" dirty="0"/>
              <a:t> </a:t>
            </a:r>
            <a:r>
              <a:rPr lang="de-DE" sz="2000" dirty="0" err="1"/>
              <a:t>error</a:t>
            </a:r>
            <a:r>
              <a:rPr lang="de-DE" sz="2000" dirty="0"/>
              <a:t>: </a:t>
            </a:r>
            <a:r>
              <a:rPr lang="de-DE" sz="2000" dirty="0" err="1"/>
              <a:t>need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twisted</a:t>
            </a:r>
            <a:r>
              <a:rPr lang="de-DE" sz="2000" dirty="0"/>
              <a:t> blades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balance</a:t>
            </a:r>
            <a:r>
              <a:rPr lang="de-DE" sz="2000" dirty="0"/>
              <a:t> </a:t>
            </a:r>
            <a:r>
              <a:rPr lang="de-DE" sz="2000" dirty="0" err="1"/>
              <a:t>torque</a:t>
            </a:r>
            <a:r>
              <a:rPr lang="de-DE" sz="2000" dirty="0"/>
              <a:t> </a:t>
            </a:r>
            <a:r>
              <a:rPr lang="de-DE" sz="2000" dirty="0" err="1"/>
              <a:t>from</a:t>
            </a:r>
            <a:r>
              <a:rPr lang="de-DE" sz="2000" dirty="0"/>
              <a:t> wind and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speed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offset</a:t>
            </a:r>
            <a:endParaRPr lang="de-DE" sz="2000" dirty="0"/>
          </a:p>
        </p:txBody>
      </p:sp>
      <p:pic>
        <p:nvPicPr>
          <p:cNvPr id="5" name="Grafik 4" descr="Ein Bild, das Holz, Balken, Im Haus, Wand enthält.&#10;&#10;KI-generierte Inhalte können fehlerhaft sein.">
            <a:extLst>
              <a:ext uri="{FF2B5EF4-FFF2-40B4-BE49-F238E27FC236}">
                <a16:creationId xmlns:a16="http://schemas.microsoft.com/office/drawing/2014/main" id="{189FA9BD-1AFA-40E3-A6CF-1DED89FCD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64032"/>
            <a:ext cx="6025299" cy="4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55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Diagramm, Reihe, parallel enthält.&#10;&#10;KI-generierte Inhalte können fehlerhaft sein.">
            <a:extLst>
              <a:ext uri="{FF2B5EF4-FFF2-40B4-BE49-F238E27FC236}">
                <a16:creationId xmlns:a16="http://schemas.microsoft.com/office/drawing/2014/main" id="{ECE9B039-04A8-E829-EB2A-53F07F7FA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27464"/>
            <a:ext cx="6049988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0FB9667-CF16-50CB-8E69-4DB8CD71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Integral Control (I)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B6263E-20A7-2E59-29DE-D5259EBA0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dirty="0"/>
              <a:t>Integrator </a:t>
            </a:r>
            <a:r>
              <a:rPr lang="de-DE" dirty="0" err="1"/>
              <a:t>accumulating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(</a:t>
            </a:r>
            <a:r>
              <a:rPr lang="de-DE" dirty="0" err="1"/>
              <a:t>dynamic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 err="1"/>
              <a:t>Eliminates</a:t>
            </a:r>
            <a:r>
              <a:rPr lang="de-DE" dirty="0"/>
              <a:t> </a:t>
            </a:r>
            <a:r>
              <a:rPr lang="de-DE" dirty="0" err="1"/>
              <a:t>steady-state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inputs</a:t>
            </a:r>
            <a:endParaRPr lang="de-DE" dirty="0"/>
          </a:p>
          <a:p>
            <a:r>
              <a:rPr lang="de-DE" dirty="0" err="1"/>
              <a:t>Slower</a:t>
            </a:r>
            <a:r>
              <a:rPr lang="de-DE" dirty="0"/>
              <a:t> </a:t>
            </a:r>
            <a:r>
              <a:rPr lang="de-DE" dirty="0" err="1"/>
              <a:t>response</a:t>
            </a:r>
            <a:endParaRPr lang="de-DE" dirty="0"/>
          </a:p>
          <a:p>
            <a:r>
              <a:rPr lang="de-DE" dirty="0" err="1"/>
              <a:t>Reduces</a:t>
            </a:r>
            <a:r>
              <a:rPr lang="de-DE" dirty="0"/>
              <a:t> </a:t>
            </a:r>
            <a:r>
              <a:rPr lang="de-DE" dirty="0" err="1"/>
              <a:t>damping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oscillation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Order </a:t>
            </a:r>
            <a:r>
              <a:rPr lang="de-DE" dirty="0" err="1"/>
              <a:t>of</a:t>
            </a:r>
            <a:r>
              <a:rPr lang="de-DE" dirty="0"/>
              <a:t> total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increases</a:t>
            </a:r>
            <a:endParaRPr lang="de-DE" dirty="0"/>
          </a:p>
          <a:p>
            <a:r>
              <a:rPr lang="de-DE" dirty="0"/>
              <a:t>PT1 →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order</a:t>
            </a:r>
            <a:endParaRPr lang="de-DE" dirty="0"/>
          </a:p>
          <a:p>
            <a:r>
              <a:rPr lang="de-DE" dirty="0"/>
              <a:t>PT2 → </a:t>
            </a:r>
            <a:r>
              <a:rPr lang="de-DE" dirty="0" err="1"/>
              <a:t>third</a:t>
            </a:r>
            <a:r>
              <a:rPr lang="de-DE" dirty="0"/>
              <a:t> </a:t>
            </a:r>
            <a:r>
              <a:rPr lang="de-DE" dirty="0" err="1"/>
              <a:t>order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2678D71-FB80-1D70-380A-3D6FA0B2831E}"/>
              </a:ext>
            </a:extLst>
          </p:cNvPr>
          <p:cNvSpPr/>
          <p:nvPr/>
        </p:nvSpPr>
        <p:spPr>
          <a:xfrm>
            <a:off x="6096000" y="6125592"/>
            <a:ext cx="6049988" cy="1859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97D893B-FC10-112C-E56C-02067DFC9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6493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0390A8-DE49-7EF9-3DE8-8DB638E9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Derivative Control (D)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6DB09B-8983-50DC-76E3-164BD1118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600" dirty="0"/>
              <a:t>Derivative </a:t>
            </a:r>
            <a:r>
              <a:rPr lang="de-DE" sz="2600" dirty="0" err="1"/>
              <a:t>predicting</a:t>
            </a:r>
            <a:r>
              <a:rPr lang="de-DE" sz="2600" dirty="0"/>
              <a:t> </a:t>
            </a:r>
            <a:r>
              <a:rPr lang="de-DE" sz="2600" dirty="0" err="1"/>
              <a:t>future</a:t>
            </a:r>
            <a:r>
              <a:rPr lang="de-DE" sz="2600" dirty="0"/>
              <a:t> </a:t>
            </a:r>
            <a:r>
              <a:rPr lang="de-DE" sz="2600" dirty="0" err="1"/>
              <a:t>error</a:t>
            </a:r>
            <a:r>
              <a:rPr lang="de-DE" sz="2600" dirty="0"/>
              <a:t> </a:t>
            </a:r>
            <a:r>
              <a:rPr lang="de-DE" sz="2600" dirty="0" err="1"/>
              <a:t>based</a:t>
            </a:r>
            <a:r>
              <a:rPr lang="de-DE" sz="2600" dirty="0"/>
              <a:t> on </a:t>
            </a:r>
            <a:r>
              <a:rPr lang="de-DE" sz="2600" dirty="0" err="1"/>
              <a:t>the</a:t>
            </a:r>
            <a:r>
              <a:rPr lang="de-DE" sz="2600" dirty="0"/>
              <a:t> rate </a:t>
            </a:r>
            <a:r>
              <a:rPr lang="de-DE" sz="2600" dirty="0" err="1"/>
              <a:t>of</a:t>
            </a:r>
            <a:r>
              <a:rPr lang="de-DE" sz="2600" dirty="0"/>
              <a:t> </a:t>
            </a:r>
            <a:r>
              <a:rPr lang="de-DE" sz="2600" dirty="0" err="1"/>
              <a:t>change</a:t>
            </a:r>
            <a:r>
              <a:rPr lang="de-DE" sz="2600" dirty="0"/>
              <a:t> (</a:t>
            </a:r>
            <a:r>
              <a:rPr lang="de-DE" sz="2600" dirty="0" err="1"/>
              <a:t>dynamic</a:t>
            </a:r>
            <a:r>
              <a:rPr lang="de-DE" sz="2600" dirty="0"/>
              <a:t>)</a:t>
            </a:r>
          </a:p>
          <a:p>
            <a:pPr marL="0" indent="0">
              <a:buNone/>
            </a:pPr>
            <a:endParaRPr lang="de-DE" sz="2600" dirty="0"/>
          </a:p>
          <a:p>
            <a:r>
              <a:rPr lang="de-DE" sz="2600" dirty="0" err="1"/>
              <a:t>Predictive</a:t>
            </a:r>
            <a:r>
              <a:rPr lang="de-DE" sz="2600" dirty="0"/>
              <a:t> </a:t>
            </a:r>
            <a:r>
              <a:rPr lang="de-DE" sz="2600" dirty="0" err="1"/>
              <a:t>action</a:t>
            </a:r>
            <a:endParaRPr lang="de-DE" sz="2600" dirty="0"/>
          </a:p>
          <a:p>
            <a:r>
              <a:rPr lang="de-DE" sz="2600" dirty="0" err="1"/>
              <a:t>Increases</a:t>
            </a:r>
            <a:r>
              <a:rPr lang="de-DE" sz="2600" dirty="0"/>
              <a:t> </a:t>
            </a:r>
            <a:r>
              <a:rPr lang="de-DE" sz="2600" dirty="0" err="1"/>
              <a:t>effective</a:t>
            </a:r>
            <a:r>
              <a:rPr lang="de-DE" sz="2600" dirty="0"/>
              <a:t> </a:t>
            </a:r>
            <a:r>
              <a:rPr lang="de-DE" sz="2600" dirty="0" err="1"/>
              <a:t>damping</a:t>
            </a:r>
            <a:r>
              <a:rPr lang="de-DE" sz="2600" dirty="0"/>
              <a:t> (</a:t>
            </a:r>
            <a:r>
              <a:rPr lang="de-DE" sz="2600" dirty="0" err="1"/>
              <a:t>keeps</a:t>
            </a:r>
            <a:r>
              <a:rPr lang="de-DE" sz="2600" dirty="0"/>
              <a:t> </a:t>
            </a:r>
            <a:r>
              <a:rPr lang="de-DE" sz="2600" dirty="0" err="1"/>
              <a:t>system</a:t>
            </a:r>
            <a:r>
              <a:rPr lang="de-DE" sz="2600" dirty="0"/>
              <a:t> </a:t>
            </a:r>
            <a:r>
              <a:rPr lang="de-DE" sz="2600" dirty="0" err="1"/>
              <a:t>near</a:t>
            </a:r>
            <a:r>
              <a:rPr lang="de-DE" sz="2600" dirty="0"/>
              <a:t> </a:t>
            </a:r>
            <a:r>
              <a:rPr lang="de-DE" sz="2600" dirty="0" err="1"/>
              <a:t>critical</a:t>
            </a:r>
            <a:r>
              <a:rPr lang="de-DE" sz="2600" dirty="0"/>
              <a:t> </a:t>
            </a:r>
            <a:r>
              <a:rPr lang="de-DE" sz="2600" dirty="0" err="1"/>
              <a:t>damping</a:t>
            </a:r>
            <a:r>
              <a:rPr lang="de-DE" sz="2600" dirty="0"/>
              <a:t>): </a:t>
            </a:r>
            <a:r>
              <a:rPr lang="de-DE" sz="2600" dirty="0" err="1"/>
              <a:t>less</a:t>
            </a:r>
            <a:r>
              <a:rPr lang="de-DE" sz="2600" dirty="0"/>
              <a:t> </a:t>
            </a:r>
            <a:r>
              <a:rPr lang="de-DE" sz="2600" dirty="0" err="1"/>
              <a:t>overshoot</a:t>
            </a:r>
            <a:r>
              <a:rPr lang="de-DE" sz="2600" dirty="0"/>
              <a:t>, </a:t>
            </a:r>
            <a:r>
              <a:rPr lang="de-DE" sz="2600" dirty="0" err="1"/>
              <a:t>fewer</a:t>
            </a:r>
            <a:r>
              <a:rPr lang="de-DE" sz="2600" dirty="0"/>
              <a:t> </a:t>
            </a:r>
            <a:r>
              <a:rPr lang="de-DE" sz="2600" dirty="0" err="1"/>
              <a:t>oscillations</a:t>
            </a:r>
            <a:r>
              <a:rPr lang="de-DE" sz="2600" dirty="0"/>
              <a:t>)</a:t>
            </a:r>
          </a:p>
          <a:p>
            <a:r>
              <a:rPr lang="de-DE" dirty="0"/>
              <a:t>Derivative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amplifies</a:t>
            </a:r>
            <a:r>
              <a:rPr lang="de-DE" dirty="0"/>
              <a:t> high-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often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/>
              <a:t>paired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low</a:t>
            </a:r>
            <a:r>
              <a:rPr lang="de-DE" dirty="0"/>
              <a:t>-pass </a:t>
            </a:r>
            <a:r>
              <a:rPr lang="de-DE" dirty="0" err="1"/>
              <a:t>filter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in </a:t>
            </a:r>
            <a:r>
              <a:rPr lang="de-DE" dirty="0" err="1"/>
              <a:t>practice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on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stability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PI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0613244-15FD-1336-A55D-C0B2593A6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16</a:t>
            </a:fld>
            <a:endParaRPr lang="en-GB"/>
          </a:p>
        </p:txBody>
      </p:sp>
      <p:pic>
        <p:nvPicPr>
          <p:cNvPr id="5" name="Grafik 4" descr="Ein Bild, das Text, Diagramm, Reihe, parallel enthält.&#10;&#10;KI-generierte Inhalte können fehlerhaft sein.">
            <a:extLst>
              <a:ext uri="{FF2B5EF4-FFF2-40B4-BE49-F238E27FC236}">
                <a16:creationId xmlns:a16="http://schemas.microsoft.com/office/drawing/2014/main" id="{02F42BE7-60C5-A1C1-D93E-6E0F56100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49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511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Diagramm, Reihe, Entwurf, Zeichnung enthält.&#10;&#10;KI-generierte Inhalte können fehlerhaft sein.">
            <a:extLst>
              <a:ext uri="{FF2B5EF4-FFF2-40B4-BE49-F238E27FC236}">
                <a16:creationId xmlns:a16="http://schemas.microsoft.com/office/drawing/2014/main" id="{F2F668B7-4161-45D1-BE2D-57D332BB1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009" y="0"/>
            <a:ext cx="5953991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93FA3E3-EF02-FB5C-1F73-930D1B5E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PID Controller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8ABEA1-7F40-E403-1A76-03E106A3A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9809" cy="4351338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Simple and intuitive</a:t>
            </a:r>
          </a:p>
          <a:p>
            <a:r>
              <a:rPr lang="de-DE" dirty="0"/>
              <a:t>Works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plants</a:t>
            </a:r>
          </a:p>
          <a:p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tune </a:t>
            </a:r>
            <a:r>
              <a:rPr lang="de-DE" dirty="0" err="1"/>
              <a:t>experimentally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</a:t>
            </a:r>
            <a:r>
              <a:rPr lang="de-DE" dirty="0" err="1"/>
              <a:t>needed</a:t>
            </a: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/>
              <a:t>~90%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industrial</a:t>
            </a:r>
            <a:r>
              <a:rPr lang="de-DE" dirty="0"/>
              <a:t> </a:t>
            </a:r>
            <a:r>
              <a:rPr lang="de-DE" dirty="0" err="1"/>
              <a:t>controllers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PID </a:t>
            </a:r>
            <a:r>
              <a:rPr lang="de-DE" dirty="0" err="1"/>
              <a:t>variants</a:t>
            </a:r>
            <a:br>
              <a:rPr lang="de-DE" dirty="0"/>
            </a:br>
            <a:endParaRPr lang="de-DE" dirty="0"/>
          </a:p>
          <a:p>
            <a:pPr marL="0" indent="0">
              <a:buNone/>
            </a:pPr>
            <a:r>
              <a:rPr lang="de-DE" dirty="0"/>
              <a:t>P = </a:t>
            </a:r>
            <a:r>
              <a:rPr lang="de-DE" dirty="0" err="1"/>
              <a:t>speed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I = </a:t>
            </a:r>
            <a:r>
              <a:rPr lang="de-DE" dirty="0" err="1"/>
              <a:t>accuracy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D = </a:t>
            </a:r>
            <a:r>
              <a:rPr lang="de-DE" dirty="0" err="1"/>
              <a:t>damping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A2DDD1-A052-A8FB-92AA-1ECBD8676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4436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601C58-C2B6-496F-B9DD-EE4C9B0B2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Time-Domain Performance Trade-Offs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F9C35F-BF21-063A-666B-4251A1403F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600" dirty="0"/>
                  <a:t>Faster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stability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de-DE" sz="2600" dirty="0">
                    <a:sym typeface="Wingdings" pitchFamily="2" charset="2"/>
                  </a:rPr>
                  <a:t> </a:t>
                </a:r>
                <a:r>
                  <a:rPr lang="de-DE" sz="2600" dirty="0"/>
                  <a:t> </a:t>
                </a:r>
                <a:r>
                  <a:rPr lang="de-DE" sz="2600" dirty="0" err="1"/>
                  <a:t>faster</a:t>
                </a:r>
                <a:r>
                  <a:rPr lang="de-DE" sz="2600" dirty="0"/>
                  <a:t> </a:t>
                </a:r>
                <a:r>
                  <a:rPr lang="de-DE" sz="2600" dirty="0" err="1"/>
                  <a:t>response</a:t>
                </a:r>
                <a:r>
                  <a:rPr lang="de-DE" sz="2600" dirty="0"/>
                  <a:t>, but </a:t>
                </a:r>
                <a:r>
                  <a:rPr lang="de-DE" sz="2600" dirty="0" err="1"/>
                  <a:t>more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overshoot</a:t>
                </a:r>
                <a:r>
                  <a:rPr lang="de-DE" sz="2600" dirty="0"/>
                  <a:t> and </a:t>
                </a:r>
                <a:r>
                  <a:rPr lang="de-DE" sz="2600" dirty="0" err="1"/>
                  <a:t>risk</a:t>
                </a:r>
                <a:r>
                  <a:rPr lang="de-DE" sz="2600" dirty="0"/>
                  <a:t> </a:t>
                </a:r>
                <a:r>
                  <a:rPr lang="de-DE" sz="2600" dirty="0" err="1"/>
                  <a:t>of</a:t>
                </a:r>
                <a:r>
                  <a:rPr lang="de-DE" sz="2600" dirty="0"/>
                  <a:t> </a:t>
                </a:r>
                <a:r>
                  <a:rPr lang="de-DE" sz="2600" dirty="0" err="1"/>
                  <a:t>instability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Accuracy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robustness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sz="2600" dirty="0"/>
                  <a:t> </a:t>
                </a: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600" dirty="0" err="1">
                    <a:sym typeface="Wingdings" pitchFamily="2" charset="2"/>
                  </a:rPr>
                  <a:t>higher</a:t>
                </a:r>
                <a:r>
                  <a:rPr lang="de-DE" sz="2600" dirty="0">
                    <a:sym typeface="Wingdings" pitchFamily="2" charset="2"/>
                  </a:rPr>
                  <a:t> </a:t>
                </a:r>
                <a:r>
                  <a:rPr lang="de-DE" sz="2600" dirty="0" err="1"/>
                  <a:t>accuracy</a:t>
                </a:r>
                <a:r>
                  <a:rPr lang="de-DE" sz="2600" dirty="0"/>
                  <a:t>, but </a:t>
                </a:r>
                <a:r>
                  <a:rPr lang="de-DE" sz="2600" dirty="0" err="1"/>
                  <a:t>more</a:t>
                </a:r>
                <a:r>
                  <a:rPr lang="de-DE" sz="2600" dirty="0"/>
                  <a:t> sensitive </a:t>
                </a:r>
                <a:r>
                  <a:rPr lang="de-DE" sz="2600" dirty="0" err="1"/>
                  <a:t>to</a:t>
                </a:r>
                <a:r>
                  <a:rPr lang="de-DE" sz="2600" dirty="0"/>
                  <a:t> </a:t>
                </a:r>
                <a:r>
                  <a:rPr lang="de-DE" sz="2600" dirty="0" err="1"/>
                  <a:t>disturbances</a:t>
                </a:r>
                <a:endParaRPr lang="de-DE" sz="2600" dirty="0"/>
              </a:p>
              <a:p>
                <a:pPr marL="0" indent="0">
                  <a:buNone/>
                </a:pPr>
                <a:endParaRPr lang="de-DE" sz="2600" dirty="0"/>
              </a:p>
              <a:p>
                <a:pPr marL="0" indent="0">
                  <a:buNone/>
                </a:pPr>
                <a:r>
                  <a:rPr lang="de-DE" sz="2600" dirty="0" err="1"/>
                  <a:t>Damping</a:t>
                </a:r>
                <a:r>
                  <a:rPr lang="de-DE" sz="2600" dirty="0"/>
                  <a:t> vs. </a:t>
                </a:r>
                <a:r>
                  <a:rPr lang="de-DE" sz="2600" dirty="0" err="1"/>
                  <a:t>noise</a:t>
                </a:r>
                <a:r>
                  <a:rPr lang="de-DE" sz="2600" dirty="0"/>
                  <a:t> </a:t>
                </a:r>
                <a:r>
                  <a:rPr lang="de-DE" sz="2600" dirty="0" err="1"/>
                  <a:t>sensitivity</a:t>
                </a:r>
                <a:r>
                  <a:rPr lang="de-DE" sz="2600" dirty="0"/>
                  <a:t>:</a:t>
                </a:r>
              </a:p>
              <a:p>
                <a:pPr marL="0" indent="0">
                  <a:buNone/>
                </a:pPr>
                <a:r>
                  <a:rPr lang="de-DE" sz="26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e-DE" sz="2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de-DE" sz="2600" dirty="0"/>
                  <a:t> </a:t>
                </a:r>
                <a:r>
                  <a:rPr lang="de-DE" sz="2600" dirty="0">
                    <a:sym typeface="Wingdings" pitchFamily="2" charset="2"/>
                  </a:rPr>
                  <a:t> </a:t>
                </a:r>
                <a:r>
                  <a:rPr lang="de-DE" sz="2400" dirty="0" err="1"/>
                  <a:t>less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overshoot</a:t>
                </a:r>
                <a:r>
                  <a:rPr lang="de-DE" sz="2400" dirty="0"/>
                  <a:t>, but </a:t>
                </a:r>
                <a:r>
                  <a:rPr lang="de-DE" sz="2400" dirty="0" err="1"/>
                  <a:t>amplifies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measurement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noise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F9C35F-BF21-063A-666B-4251A1403F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197166-B80F-2074-7D72-1C6F5A8C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205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49DE0F2-A046-0763-3A02-13EBB84B7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19</a:t>
            </a:fld>
            <a:endParaRPr lang="en-GB"/>
          </a:p>
        </p:txBody>
      </p:sp>
      <p:pic>
        <p:nvPicPr>
          <p:cNvPr id="6" name="Grafik 5" descr="Ein Bild, das Text, Reihe, Diagramm, parallel enthält.&#10;&#10;KI-generierte Inhalte können fehlerhaft sein.">
            <a:extLst>
              <a:ext uri="{FF2B5EF4-FFF2-40B4-BE49-F238E27FC236}">
                <a16:creationId xmlns:a16="http://schemas.microsoft.com/office/drawing/2014/main" id="{3A5C2EB9-4D39-156C-085D-4A6A0BE4B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340" y="172005"/>
            <a:ext cx="8685320" cy="651399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7BFD6FC-B3B6-35F5-1DDF-843DB92E9B10}"/>
              </a:ext>
            </a:extLst>
          </p:cNvPr>
          <p:cNvSpPr txBox="1"/>
          <p:nvPr/>
        </p:nvSpPr>
        <p:spPr>
          <a:xfrm>
            <a:off x="157579" y="5176551"/>
            <a:ext cx="15957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Animated GIF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620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0AD447-446B-E09E-6F4A-522C1DBB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Schedule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F502483-E45D-7D7D-D169-ACA4F8327D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Systems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Laplace Domain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Poles/Zeros &amp; </a:t>
            </a:r>
            <a:r>
              <a:rPr lang="de-DE" dirty="0" err="1"/>
              <a:t>Stability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671907E-FFFA-73EF-8E7D-4AB4EBDD95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de-DE" dirty="0"/>
              <a:t>Controller Design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Discrete</a:t>
            </a:r>
            <a:r>
              <a:rPr lang="de-DE" dirty="0"/>
              <a:t>-time Controllers</a:t>
            </a:r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/>
              <a:t>State Space </a:t>
            </a:r>
            <a:r>
              <a:rPr lang="de-DE" dirty="0" err="1"/>
              <a:t>Representation</a:t>
            </a:r>
            <a:endParaRPr lang="de-DE" dirty="0"/>
          </a:p>
          <a:p>
            <a:pPr marL="514350" indent="-514350">
              <a:buFont typeface="+mj-lt"/>
              <a:buAutoNum type="arabicPeriod" startAt="5"/>
            </a:pPr>
            <a:endParaRPr lang="de-DE" dirty="0"/>
          </a:p>
          <a:p>
            <a:pPr marL="514350" indent="-514350">
              <a:buFont typeface="+mj-lt"/>
              <a:buAutoNum type="arabicPeriod" startAt="5"/>
            </a:pPr>
            <a:r>
              <a:rPr lang="de-DE" dirty="0" err="1"/>
              <a:t>Advanced</a:t>
            </a:r>
            <a:r>
              <a:rPr lang="de-DE" dirty="0"/>
              <a:t> Control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664D44-83AC-6A7A-17E0-C1AE2ED1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336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F8FC0-6E44-CCDF-9E20-7C71F9BF8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Working Point and </a:t>
            </a:r>
            <a:r>
              <a:rPr lang="de-DE" dirty="0" err="1"/>
              <a:t>Linearization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9105FA-9C76-342F-5C77-0F401AEE3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4732" cy="4351338"/>
          </a:xfrm>
        </p:spPr>
        <p:txBody>
          <a:bodyPr/>
          <a:lstStyle/>
          <a:p>
            <a:r>
              <a:rPr lang="de-DE" dirty="0"/>
              <a:t>Controllers </a:t>
            </a:r>
            <a:r>
              <a:rPr lang="de-DE" dirty="0" err="1"/>
              <a:t>designed</a:t>
            </a:r>
            <a:r>
              <a:rPr lang="de-DE" dirty="0"/>
              <a:t> and </a:t>
            </a:r>
            <a:r>
              <a:rPr lang="de-DE" dirty="0" err="1"/>
              <a:t>tuned</a:t>
            </a:r>
            <a:r>
              <a:rPr lang="de-DE" dirty="0"/>
              <a:t> </a:t>
            </a:r>
            <a:r>
              <a:rPr lang="de-DE" b="1" dirty="0" err="1"/>
              <a:t>around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operating</a:t>
            </a:r>
            <a:r>
              <a:rPr lang="de-DE" dirty="0"/>
              <a:t>/</a:t>
            </a:r>
            <a:r>
              <a:rPr lang="de-DE" dirty="0" err="1"/>
              <a:t>working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Linear </a:t>
            </a:r>
            <a:r>
              <a:rPr lang="de-DE" dirty="0" err="1"/>
              <a:t>approximation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nonlinear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Valid </a:t>
            </a:r>
            <a:r>
              <a:rPr lang="de-DE" dirty="0" err="1"/>
              <a:t>locally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C04179-7F28-DA11-46A9-60CF125E7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20</a:t>
            </a:fld>
            <a:endParaRPr lang="en-GB"/>
          </a:p>
        </p:txBody>
      </p:sp>
      <p:pic>
        <p:nvPicPr>
          <p:cNvPr id="6" name="Grafik 5" descr="Ein Bild, das Text, Diagramm, Reihe, Schrift enthält.&#10;&#10;KI-generierte Inhalte können fehlerhaft sein.">
            <a:extLst>
              <a:ext uri="{FF2B5EF4-FFF2-40B4-BE49-F238E27FC236}">
                <a16:creationId xmlns:a16="http://schemas.microsoft.com/office/drawing/2014/main" id="{AA876E26-8BDB-0EAD-AC2C-1FCE9768D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787" y="2372171"/>
            <a:ext cx="6119213" cy="3984179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972141E7-325A-641D-EDEC-BDCE6A28C39C}"/>
              </a:ext>
            </a:extLst>
          </p:cNvPr>
          <p:cNvSpPr/>
          <p:nvPr/>
        </p:nvSpPr>
        <p:spPr>
          <a:xfrm>
            <a:off x="7510509" y="3977197"/>
            <a:ext cx="142037" cy="197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982468A-C5C1-A925-7541-F89CD9AA9FC8}"/>
              </a:ext>
            </a:extLst>
          </p:cNvPr>
          <p:cNvSpPr txBox="1"/>
          <p:nvPr/>
        </p:nvSpPr>
        <p:spPr>
          <a:xfrm>
            <a:off x="7430609" y="3897295"/>
            <a:ext cx="275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/>
              <a:t>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ACA032E-15AD-0CA0-87D8-06EC71F52E62}"/>
              </a:ext>
            </a:extLst>
          </p:cNvPr>
          <p:cNvSpPr/>
          <p:nvPr/>
        </p:nvSpPr>
        <p:spPr>
          <a:xfrm>
            <a:off x="9278644" y="3223025"/>
            <a:ext cx="142037" cy="197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17F924-A668-6711-ACE4-EA036A558F3B}"/>
              </a:ext>
            </a:extLst>
          </p:cNvPr>
          <p:cNvSpPr txBox="1"/>
          <p:nvPr/>
        </p:nvSpPr>
        <p:spPr>
          <a:xfrm>
            <a:off x="9198744" y="3143123"/>
            <a:ext cx="275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/>
              <a:t>W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B04343D-AA45-0811-E3FA-C216569A106C}"/>
              </a:ext>
            </a:extLst>
          </p:cNvPr>
          <p:cNvSpPr txBox="1"/>
          <p:nvPr/>
        </p:nvSpPr>
        <p:spPr>
          <a:xfrm>
            <a:off x="7410563" y="1846763"/>
            <a:ext cx="1925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furnace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9228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5B6400-71B9-BBA2-4116-E0489CE2B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Proportional Band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35EB3A-7D49-6783-24D3-317BE17EF0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de-DE" dirty="0"/>
                  <a:t>Range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over</a:t>
                </a:r>
                <a:r>
                  <a:rPr lang="de-DE" dirty="0"/>
                  <a:t> </a:t>
                </a:r>
                <a:r>
                  <a:rPr lang="de-DE" dirty="0" err="1"/>
                  <a:t>which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controller</a:t>
                </a:r>
                <a:r>
                  <a:rPr lang="de-DE" dirty="0"/>
                  <a:t> </a:t>
                </a:r>
                <a:r>
                  <a:rPr lang="de-DE" dirty="0" err="1"/>
                  <a:t>moves</a:t>
                </a:r>
                <a:r>
                  <a:rPr lang="de-DE" dirty="0"/>
                  <a:t> </a:t>
                </a:r>
                <a:r>
                  <a:rPr lang="de-DE" dirty="0" err="1"/>
                  <a:t>its</a:t>
                </a:r>
                <a:r>
                  <a:rPr lang="de-DE" dirty="0"/>
                  <a:t> </a:t>
                </a:r>
                <a:r>
                  <a:rPr lang="de-DE" dirty="0" err="1"/>
                  <a:t>output</a:t>
                </a:r>
                <a:r>
                  <a:rPr lang="de-DE" dirty="0"/>
                  <a:t> (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input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process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controlled</a:t>
                </a:r>
                <a:r>
                  <a:rPr lang="de-DE" dirty="0"/>
                  <a:t>) </a:t>
                </a:r>
                <a:r>
                  <a:rPr lang="de-DE" dirty="0" err="1"/>
                  <a:t>from</a:t>
                </a:r>
                <a:r>
                  <a:rPr lang="de-DE" dirty="0"/>
                  <a:t> 0% </a:t>
                </a:r>
                <a:r>
                  <a:rPr lang="de-DE" dirty="0" err="1"/>
                  <a:t>to</a:t>
                </a:r>
                <a:r>
                  <a:rPr lang="de-DE" dirty="0"/>
                  <a:t> 100%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Inverse </a:t>
                </a:r>
                <a:r>
                  <a:rPr lang="de-DE" dirty="0" err="1"/>
                  <a:t>of</a:t>
                </a:r>
                <a:r>
                  <a:rPr lang="de-DE" dirty="0"/>
                  <a:t> proportional </a:t>
                </a:r>
                <a:r>
                  <a:rPr lang="de-DE" dirty="0" err="1"/>
                  <a:t>gain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∙100%</m:t>
                    </m:r>
                  </m:oMath>
                </a14:m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Smaller</a:t>
                </a:r>
                <a:r>
                  <a:rPr lang="de-DE" dirty="0"/>
                  <a:t> band </a:t>
                </a:r>
                <a:r>
                  <a:rPr lang="de-DE" dirty="0">
                    <a:sym typeface="Wingdings" pitchFamily="2" charset="2"/>
                  </a:rPr>
                  <a:t> </a:t>
                </a:r>
                <a:r>
                  <a:rPr lang="de-DE" dirty="0" err="1"/>
                  <a:t>stronger</a:t>
                </a:r>
                <a:r>
                  <a:rPr lang="de-DE" dirty="0"/>
                  <a:t> </a:t>
                </a:r>
                <a:r>
                  <a:rPr lang="de-DE" dirty="0" err="1"/>
                  <a:t>control</a:t>
                </a:r>
                <a:r>
                  <a:rPr lang="de-DE" dirty="0"/>
                  <a:t> </a:t>
                </a:r>
                <a:r>
                  <a:rPr lang="de-DE" dirty="0" err="1"/>
                  <a:t>action</a:t>
                </a:r>
                <a:r>
                  <a:rPr lang="de-DE" dirty="0"/>
                  <a:t> (</a:t>
                </a:r>
                <a:r>
                  <a:rPr lang="de-DE" dirty="0" err="1"/>
                  <a:t>from</a:t>
                </a:r>
                <a:r>
                  <a:rPr lang="de-DE" dirty="0"/>
                  <a:t> 0% </a:t>
                </a:r>
                <a:r>
                  <a:rPr lang="de-DE" dirty="0" err="1"/>
                  <a:t>to</a:t>
                </a:r>
                <a:r>
                  <a:rPr lang="de-DE" dirty="0"/>
                  <a:t> 100% </a:t>
                </a:r>
                <a:r>
                  <a:rPr lang="de-DE" dirty="0" err="1"/>
                  <a:t>over</a:t>
                </a:r>
                <a:r>
                  <a:rPr lang="de-DE" dirty="0"/>
                  <a:t> a </a:t>
                </a:r>
                <a:r>
                  <a:rPr lang="de-DE" dirty="0" err="1"/>
                  <a:t>narrower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range</a:t>
                </a:r>
                <a:r>
                  <a:rPr lang="de-DE" dirty="0"/>
                  <a:t>)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/>
                  <a:t>Common </a:t>
                </a:r>
                <a:r>
                  <a:rPr lang="de-DE" dirty="0" err="1"/>
                  <a:t>industrial</a:t>
                </a:r>
                <a:r>
                  <a:rPr lang="de-DE" dirty="0"/>
                  <a:t> </a:t>
                </a:r>
                <a:r>
                  <a:rPr lang="de-DE" dirty="0" err="1"/>
                  <a:t>specification</a:t>
                </a: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35EB3A-7D49-6783-24D3-317BE17EF0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FC52D2-911D-C47E-BCBF-C746469C1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717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92B2E04-27B7-8A9A-6143-C8831F83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Continuous</a:t>
            </a:r>
            <a:r>
              <a:rPr lang="de-DE" dirty="0"/>
              <a:t>-time Controllers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8B599745-405B-0FFD-67CC-A4CA1E668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Control </a:t>
            </a:r>
            <a:r>
              <a:rPr lang="de-DE" dirty="0" err="1"/>
              <a:t>objectives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PID </a:t>
            </a:r>
            <a:r>
              <a:rPr lang="de-DE" dirty="0" err="1"/>
              <a:t>controllers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Working </a:t>
            </a:r>
            <a:r>
              <a:rPr lang="de-DE" dirty="0" err="1"/>
              <a:t>point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Proportional band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22405FE-CC14-5A9E-E6BC-374EBECB4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3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F8B7209A-181B-0095-DF45-6FE349E76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9903" y="151195"/>
            <a:ext cx="3789607" cy="284220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BFBA6B1-F917-A121-E6CD-13D0D6BB9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263" y="3601056"/>
            <a:ext cx="3805710" cy="288731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E7DC4EF-509C-7CF3-A7B9-B9C84008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4FF09F3-8CA3-C966-40CD-597262CCAC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121704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400" dirty="0"/>
                  <a:t>Models (differential </a:t>
                </a:r>
                <a:r>
                  <a:rPr lang="de-DE" sz="2400" dirty="0" err="1"/>
                  <a:t>equations</a:t>
                </a:r>
                <a:r>
                  <a:rPr lang="de-DE" sz="2400" dirty="0"/>
                  <a:t>)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dynamic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systems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allow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calculate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effect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inputs</a:t>
                </a:r>
                <a:r>
                  <a:rPr lang="de-DE" sz="2400" dirty="0"/>
                  <a:t> on </a:t>
                </a:r>
                <a:r>
                  <a:rPr lang="de-DE" sz="2400" dirty="0" err="1"/>
                  <a:t>outputs</a:t>
                </a: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endParaRPr lang="de-DE" sz="2400" dirty="0">
                  <a:sym typeface="Wingdings" pitchFamily="2" charset="2"/>
                </a:endParaRPr>
              </a:p>
              <a:p>
                <a:pPr marL="0" indent="0">
                  <a:buNone/>
                </a:pPr>
                <a:r>
                  <a:rPr lang="de-DE" sz="2400" dirty="0">
                    <a:sym typeface="Wingdings" pitchFamily="2" charset="2"/>
                  </a:rPr>
                  <a:t>Idea </a:t>
                </a:r>
                <a:r>
                  <a:rPr lang="de-DE" sz="2400" dirty="0" err="1">
                    <a:sym typeface="Wingdings" pitchFamily="2" charset="2"/>
                  </a:rPr>
                  <a:t>of</a:t>
                </a:r>
                <a:r>
                  <a:rPr lang="de-DE" sz="2400" dirty="0">
                    <a:sym typeface="Wingdings" pitchFamily="2" charset="2"/>
                  </a:rPr>
                  <a:t> </a:t>
                </a:r>
                <a:r>
                  <a:rPr lang="de-DE" sz="2400" dirty="0" err="1">
                    <a:sym typeface="Wingdings" pitchFamily="2" charset="2"/>
                  </a:rPr>
                  <a:t>control</a:t>
                </a:r>
                <a:r>
                  <a:rPr lang="de-DE" sz="2400" dirty="0">
                    <a:sym typeface="Wingdings" pitchFamily="2" charset="2"/>
                  </a:rPr>
                  <a:t>: </a:t>
                </a:r>
                <a:r>
                  <a:rPr lang="de-DE" sz="2400" dirty="0" err="1">
                    <a:sym typeface="Wingdings" pitchFamily="2" charset="2"/>
                  </a:rPr>
                  <a:t>m</a:t>
                </a:r>
                <a:r>
                  <a:rPr lang="de-DE" sz="2400" dirty="0" err="1"/>
                  <a:t>odify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the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in </a:t>
                </a:r>
                <a:r>
                  <a:rPr lang="de-DE" sz="2400" dirty="0" err="1"/>
                  <a:t>order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obtain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desired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output</a:t>
                </a:r>
                <a:endParaRPr lang="de-DE" sz="2400" dirty="0"/>
              </a:p>
              <a:p>
                <a:pPr marL="0" indent="0">
                  <a:buNone/>
                </a:pPr>
                <a:endParaRPr lang="de-DE" sz="2400" dirty="0"/>
              </a:p>
              <a:p>
                <a:pPr marL="0" indent="0">
                  <a:buNone/>
                </a:pPr>
                <a:r>
                  <a:rPr lang="de-DE" sz="2400" dirty="0" err="1"/>
                  <a:t>Example</a:t>
                </a:r>
                <a:r>
                  <a:rPr lang="de-DE" sz="2400" dirty="0"/>
                  <a:t>: </a:t>
                </a:r>
                <a:r>
                  <a:rPr lang="de-DE" sz="2400" dirty="0" err="1"/>
                  <a:t>adjust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step</a:t>
                </a:r>
                <a:r>
                  <a:rPr lang="de-DE" sz="2400" dirty="0"/>
                  <a:t> </a:t>
                </a:r>
                <a:r>
                  <a:rPr lang="de-DE" sz="2400" dirty="0" err="1"/>
                  <a:t>input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reach</a:t>
                </a:r>
                <a:r>
                  <a:rPr lang="de-DE" sz="2400" dirty="0"/>
                  <a:t> a </a:t>
                </a:r>
                <a:r>
                  <a:rPr lang="de-DE" sz="2400" dirty="0" err="1"/>
                  <a:t>desired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steady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state</a:t>
                </a:r>
                <a:r>
                  <a:rPr lang="de-DE" sz="2400" dirty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sz="2400">
                            <a:latin typeface="Cambria Math" panose="02040503050406030204" pitchFamily="18" charset="0"/>
                          </a:rPr>
                          <m:t>step</m:t>
                        </m:r>
                      </m:sub>
                    </m:sSub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de-DE" sz="2400" i="1">
                            <a:latin typeface="Cambria Math" panose="02040503050406030204" pitchFamily="18" charset="0"/>
                          </a:rPr>
                          <m:t>(∞)</m:t>
                        </m:r>
                      </m:num>
                      <m:den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r>
                  <a:rPr lang="de-DE" sz="2400" dirty="0"/>
                  <a:t>)</a:t>
                </a:r>
              </a:p>
              <a:p>
                <a:pPr marL="0" indent="0">
                  <a:buNone/>
                </a:pPr>
                <a:r>
                  <a:rPr lang="de-DE" sz="2400" dirty="0"/>
                  <a:t>Problems: </a:t>
                </a:r>
                <a:r>
                  <a:rPr lang="de-DE" sz="2400" dirty="0" err="1"/>
                  <a:t>response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may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be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too</a:t>
                </a:r>
                <a:r>
                  <a:rPr lang="de-DE" sz="2400" dirty="0"/>
                  <a:t> slow, </a:t>
                </a:r>
                <a:r>
                  <a:rPr lang="de-DE" sz="2400" dirty="0" err="1"/>
                  <a:t>disturbances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degrade</a:t>
                </a:r>
                <a:r>
                  <a:rPr lang="de-DE" sz="2400" dirty="0"/>
                  <a:t> </a:t>
                </a:r>
                <a:r>
                  <a:rPr lang="de-DE" sz="2400" dirty="0" err="1"/>
                  <a:t>performance</a:t>
                </a:r>
                <a:endParaRPr lang="de-DE" sz="24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4FF09F3-8CA3-C966-40CD-597262CCAC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121704" cy="4351338"/>
              </a:xfrm>
              <a:blipFill>
                <a:blip r:embed="rId4"/>
                <a:stretch>
                  <a:fillRect l="-1426" t="-203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CD5689-342F-5AD8-19BC-8BA08422D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4</a:t>
            </a:fld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434B01-503E-BD37-D8FA-79687F797EC2}"/>
              </a:ext>
            </a:extLst>
          </p:cNvPr>
          <p:cNvSpPr txBox="1"/>
          <p:nvPr/>
        </p:nvSpPr>
        <p:spPr>
          <a:xfrm>
            <a:off x="5640309" y="2974063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FFD4167-071D-BF2B-8D1F-58FDC720DB33}"/>
              </a:ext>
            </a:extLst>
          </p:cNvPr>
          <p:cNvSpPr txBox="1"/>
          <p:nvPr/>
        </p:nvSpPr>
        <p:spPr>
          <a:xfrm>
            <a:off x="9991253" y="1078776"/>
            <a:ext cx="131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PT1 </a:t>
            </a:r>
            <a:r>
              <a:rPr lang="de-DE" dirty="0" err="1"/>
              <a:t>system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F285684-4910-B4B8-7E1D-C72E567317A1}"/>
              </a:ext>
            </a:extLst>
          </p:cNvPr>
          <p:cNvSpPr txBox="1"/>
          <p:nvPr/>
        </p:nvSpPr>
        <p:spPr>
          <a:xfrm>
            <a:off x="10010286" y="5105675"/>
            <a:ext cx="131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PT2 </a:t>
            </a:r>
            <a:r>
              <a:rPr lang="de-DE" dirty="0" err="1"/>
              <a:t>system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0159FD4-0BE6-7B61-4EA4-13135A140089}"/>
              </a:ext>
            </a:extLst>
          </p:cNvPr>
          <p:cNvSpPr txBox="1"/>
          <p:nvPr/>
        </p:nvSpPr>
        <p:spPr>
          <a:xfrm>
            <a:off x="9148255" y="3112562"/>
            <a:ext cx="17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responses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6225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FEF9A5-1485-3DAA-8322-154CBC07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</a:t>
            </a:r>
            <a:r>
              <a:rPr lang="de-DE" dirty="0" err="1"/>
              <a:t>Objectives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43CBB5-F3B0-0159-EB30-E109362D9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976672" cy="4351338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/>
              <a:t>Stability</a:t>
            </a:r>
            <a:r>
              <a:rPr lang="de-DE" dirty="0">
                <a:sym typeface="Wingdings" pitchFamily="2" charset="2"/>
              </a:rPr>
              <a:t> (</a:t>
            </a:r>
            <a:r>
              <a:rPr lang="de-DE" dirty="0" err="1"/>
              <a:t>bounded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>
                <a:sym typeface="Wingdings" pitchFamily="2" charset="2"/>
              </a:rPr>
              <a:t>)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Fast </a:t>
            </a:r>
            <a:r>
              <a:rPr lang="de-DE" dirty="0" err="1"/>
              <a:t>response</a:t>
            </a:r>
            <a:r>
              <a:rPr lang="de-DE" dirty="0"/>
              <a:t>: </a:t>
            </a:r>
            <a:r>
              <a:rPr lang="de-DE" dirty="0" err="1"/>
              <a:t>rise</a:t>
            </a:r>
            <a:r>
              <a:rPr lang="de-DE" dirty="0"/>
              <a:t> and </a:t>
            </a:r>
            <a:r>
              <a:rPr lang="de-DE" dirty="0" err="1"/>
              <a:t>settling</a:t>
            </a:r>
            <a:r>
              <a:rPr lang="de-DE" dirty="0"/>
              <a:t> time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Low </a:t>
            </a:r>
            <a:r>
              <a:rPr lang="de-DE" dirty="0" err="1"/>
              <a:t>overshoot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Small </a:t>
            </a:r>
            <a:r>
              <a:rPr lang="de-DE" dirty="0" err="1"/>
              <a:t>steady-state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Robustness</a:t>
            </a:r>
            <a:r>
              <a:rPr lang="de-DE" dirty="0"/>
              <a:t> (</a:t>
            </a:r>
            <a:r>
              <a:rPr lang="de-DE" dirty="0" err="1"/>
              <a:t>insensitivity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uncertainty</a:t>
            </a:r>
            <a:r>
              <a:rPr lang="de-DE" dirty="0"/>
              <a:t> and </a:t>
            </a:r>
            <a:r>
              <a:rPr lang="de-DE" dirty="0" err="1"/>
              <a:t>disturbances</a:t>
            </a:r>
            <a:r>
              <a:rPr lang="de-DE" dirty="0"/>
              <a:t>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758A0C1-553D-32D6-FF6F-28C2DF74A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5</a:t>
            </a:fld>
            <a:endParaRPr lang="en-GB"/>
          </a:p>
        </p:txBody>
      </p:sp>
      <p:pic>
        <p:nvPicPr>
          <p:cNvPr id="6" name="Grafik 5" descr="Ein Bild, das Diagramm, Reihe, parallel, technische Zeichnung enthält.&#10;&#10;KI-generierte Inhalte können fehlerhaft sein.">
            <a:extLst>
              <a:ext uri="{FF2B5EF4-FFF2-40B4-BE49-F238E27FC236}">
                <a16:creationId xmlns:a16="http://schemas.microsoft.com/office/drawing/2014/main" id="{8817D4D8-D4AC-B5FB-B316-D1B487CC7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73" y="188833"/>
            <a:ext cx="4104661" cy="3273584"/>
          </a:xfrm>
          <a:prstGeom prst="rect">
            <a:avLst/>
          </a:prstGeom>
        </p:spPr>
      </p:pic>
      <p:pic>
        <p:nvPicPr>
          <p:cNvPr id="8" name="Grafik 7" descr="Ein Bild, das Diagramm, Entwurf, Reihe, Zeichnung enthält.&#10;&#10;KI-generierte Inhalte können fehlerhaft sein.">
            <a:extLst>
              <a:ext uri="{FF2B5EF4-FFF2-40B4-BE49-F238E27FC236}">
                <a16:creationId xmlns:a16="http://schemas.microsoft.com/office/drawing/2014/main" id="{BB0F7AB4-9953-B7DF-75B6-EE9C396F6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73" y="3759562"/>
            <a:ext cx="4104661" cy="308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87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23F54F-3729-3D0D-1F48-430A6D9E4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Control Loop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9C90E4-2142-1ED9-9BE2-999CC2EFA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325563"/>
          </a:xfrm>
        </p:spPr>
        <p:txBody>
          <a:bodyPr>
            <a:normAutofit fontScale="92500"/>
          </a:bodyPr>
          <a:lstStyle/>
          <a:p>
            <a:r>
              <a:rPr lang="de-DE" dirty="0"/>
              <a:t>Feedback: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, </a:t>
            </a:r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(e.g., </a:t>
            </a:r>
            <a:r>
              <a:rPr lang="de-DE" dirty="0" err="1"/>
              <a:t>steady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), and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controller</a:t>
            </a:r>
            <a:endParaRPr lang="de-DE" dirty="0"/>
          </a:p>
          <a:p>
            <a:r>
              <a:rPr lang="de-DE" dirty="0"/>
              <a:t>Goal: </a:t>
            </a:r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CF17444-670B-8FFE-12D9-5A350CF7F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6</a:t>
            </a:fld>
            <a:endParaRPr lang="en-GB"/>
          </a:p>
        </p:txBody>
      </p:sp>
      <p:pic>
        <p:nvPicPr>
          <p:cNvPr id="5" name="Picture 2" descr="undefined">
            <a:extLst>
              <a:ext uri="{FF2B5EF4-FFF2-40B4-BE49-F238E27FC236}">
                <a16:creationId xmlns:a16="http://schemas.microsoft.com/office/drawing/2014/main" id="{19306B5E-C8A9-C750-E128-3119FA7B1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385988"/>
            <a:ext cx="10742861" cy="30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76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002DB-1554-E656-E3CC-1996B8139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7049A-A085-B7F5-BD93-C99817A91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Controller?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947DE6-7563-DCFE-4E67-CC06887E3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sz="2000" dirty="0"/>
              <a:t>System </a:t>
            </a:r>
            <a:r>
              <a:rPr lang="de-DE" sz="2000" dirty="0" err="1"/>
              <a:t>itself</a:t>
            </a:r>
            <a:r>
              <a:rPr lang="de-DE" sz="2000" dirty="0"/>
              <a:t> (</a:t>
            </a:r>
            <a:r>
              <a:rPr lang="de-DE" sz="2000" dirty="0" err="1"/>
              <a:t>subsystem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total </a:t>
            </a:r>
            <a:r>
              <a:rPr lang="de-DE" sz="2000" dirty="0" err="1"/>
              <a:t>control</a:t>
            </a:r>
            <a:r>
              <a:rPr lang="de-DE" sz="2000" dirty="0"/>
              <a:t> </a:t>
            </a:r>
            <a:r>
              <a:rPr lang="de-DE" sz="2000" dirty="0" err="1"/>
              <a:t>system</a:t>
            </a:r>
            <a:r>
              <a:rPr lang="de-DE" sz="2000" dirty="0"/>
              <a:t>), </a:t>
            </a:r>
            <a:r>
              <a:rPr lang="de-DE" sz="2000" dirty="0" err="1"/>
              <a:t>implemented</a:t>
            </a:r>
            <a:r>
              <a:rPr lang="de-DE" sz="2000" dirty="0"/>
              <a:t> in </a:t>
            </a:r>
            <a:r>
              <a:rPr lang="de-DE" sz="2000" dirty="0" err="1"/>
              <a:t>hardware</a:t>
            </a:r>
            <a:r>
              <a:rPr lang="de-DE" sz="2000" dirty="0"/>
              <a:t> </a:t>
            </a:r>
            <a:r>
              <a:rPr lang="de-DE" sz="2000" dirty="0" err="1"/>
              <a:t>or</a:t>
            </a:r>
            <a:r>
              <a:rPr lang="de-DE" sz="2000" dirty="0"/>
              <a:t> </a:t>
            </a:r>
            <a:r>
              <a:rPr lang="de-DE" sz="2000" dirty="0" err="1"/>
              <a:t>software</a:t>
            </a:r>
            <a:endParaRPr lang="de-DE" sz="2000" dirty="0"/>
          </a:p>
          <a:p>
            <a:r>
              <a:rPr lang="de-DE" sz="2000" dirty="0"/>
              <a:t>Input: </a:t>
            </a:r>
            <a:r>
              <a:rPr lang="de-DE" sz="2000" dirty="0" err="1"/>
              <a:t>measured</a:t>
            </a:r>
            <a:r>
              <a:rPr lang="de-DE" sz="2000" dirty="0"/>
              <a:t> </a:t>
            </a:r>
            <a:r>
              <a:rPr lang="de-DE" sz="2000" dirty="0" err="1"/>
              <a:t>error</a:t>
            </a:r>
            <a:endParaRPr lang="de-DE" sz="2000" dirty="0"/>
          </a:p>
          <a:p>
            <a:r>
              <a:rPr lang="de-DE" sz="2000" dirty="0"/>
              <a:t>Output: </a:t>
            </a:r>
            <a:r>
              <a:rPr lang="de-DE" sz="2000" dirty="0" err="1"/>
              <a:t>process</a:t>
            </a:r>
            <a:r>
              <a:rPr lang="de-DE" sz="2000" dirty="0"/>
              <a:t> </a:t>
            </a:r>
            <a:r>
              <a:rPr lang="de-DE" sz="2000" dirty="0" err="1"/>
              <a:t>input</a:t>
            </a:r>
            <a:r>
              <a:rPr lang="de-DE" sz="2000" dirty="0"/>
              <a:t> (</a:t>
            </a:r>
            <a:r>
              <a:rPr lang="de-DE" sz="2000" dirty="0" err="1"/>
              <a:t>low-energy</a:t>
            </a:r>
            <a:r>
              <a:rPr lang="de-DE" sz="2000" dirty="0"/>
              <a:t> </a:t>
            </a:r>
            <a:r>
              <a:rPr lang="de-DE" sz="2000" dirty="0" err="1"/>
              <a:t>control</a:t>
            </a:r>
            <a:r>
              <a:rPr lang="de-DE" sz="2000" dirty="0"/>
              <a:t> </a:t>
            </a:r>
            <a:r>
              <a:rPr lang="de-DE" sz="2000" dirty="0" err="1"/>
              <a:t>signal</a:t>
            </a:r>
            <a:r>
              <a:rPr lang="de-DE" sz="2000" dirty="0"/>
              <a:t> </a:t>
            </a:r>
            <a:r>
              <a:rPr lang="de-DE" sz="2000" dirty="0" err="1"/>
              <a:t>converted</a:t>
            </a:r>
            <a:r>
              <a:rPr lang="de-DE" sz="2000" dirty="0"/>
              <a:t> </a:t>
            </a:r>
            <a:r>
              <a:rPr lang="de-DE" sz="2000" dirty="0" err="1"/>
              <a:t>into</a:t>
            </a:r>
            <a:r>
              <a:rPr lang="de-DE" sz="2000" dirty="0"/>
              <a:t> </a:t>
            </a:r>
            <a:r>
              <a:rPr lang="de-DE" sz="2000" dirty="0" err="1"/>
              <a:t>physical</a:t>
            </a:r>
            <a:r>
              <a:rPr lang="de-DE" sz="2000" dirty="0"/>
              <a:t> </a:t>
            </a:r>
            <a:r>
              <a:rPr lang="de-DE" sz="2000" dirty="0" err="1"/>
              <a:t>action</a:t>
            </a:r>
            <a:r>
              <a:rPr lang="de-DE" sz="2000" dirty="0"/>
              <a:t> </a:t>
            </a:r>
            <a:r>
              <a:rPr lang="de-DE" sz="2000" dirty="0" err="1"/>
              <a:t>by</a:t>
            </a:r>
            <a:r>
              <a:rPr lang="de-DE" sz="2000" dirty="0"/>
              <a:t> </a:t>
            </a:r>
            <a:r>
              <a:rPr lang="de-DE" sz="2000" dirty="0" err="1"/>
              <a:t>actuator</a:t>
            </a:r>
            <a:r>
              <a:rPr lang="de-DE" sz="2000" dirty="0"/>
              <a:t>)</a:t>
            </a:r>
          </a:p>
          <a:p>
            <a:pPr marL="0" indent="0">
              <a:buNone/>
            </a:pPr>
            <a:endParaRPr lang="de-DE" sz="2000" b="1" dirty="0"/>
          </a:p>
          <a:p>
            <a:pPr marL="0" indent="0">
              <a:buNone/>
            </a:pPr>
            <a:r>
              <a:rPr lang="de-DE" sz="2000" dirty="0"/>
              <a:t>Hardware </a:t>
            </a:r>
            <a:r>
              <a:rPr lang="de-DE" sz="2000" dirty="0" err="1"/>
              <a:t>controllers</a:t>
            </a:r>
            <a:endParaRPr lang="de-DE" sz="2000" dirty="0"/>
          </a:p>
          <a:p>
            <a:r>
              <a:rPr lang="de-DE" sz="2000" dirty="0"/>
              <a:t>Fast, </a:t>
            </a:r>
            <a:r>
              <a:rPr lang="de-DE" sz="2000" dirty="0" err="1"/>
              <a:t>deterministic</a:t>
            </a:r>
            <a:r>
              <a:rPr lang="de-DE" sz="2000" dirty="0"/>
              <a:t>, limited </a:t>
            </a:r>
            <a:r>
              <a:rPr lang="de-DE" sz="2000" dirty="0" err="1"/>
              <a:t>flexibility</a:t>
            </a:r>
            <a:endParaRPr lang="de-DE" sz="2000" dirty="0"/>
          </a:p>
          <a:p>
            <a:r>
              <a:rPr lang="de-DE" sz="2000" dirty="0" err="1"/>
              <a:t>Examples</a:t>
            </a:r>
            <a:r>
              <a:rPr lang="de-DE" sz="2000" dirty="0"/>
              <a:t>: </a:t>
            </a:r>
            <a:r>
              <a:rPr lang="de-DE" sz="2000" dirty="0" err="1"/>
              <a:t>mechanical</a:t>
            </a:r>
            <a:r>
              <a:rPr lang="de-DE" sz="2000" dirty="0"/>
              <a:t>, analog electronic </a:t>
            </a:r>
            <a:r>
              <a:rPr lang="de-DE" sz="2000" dirty="0" err="1"/>
              <a:t>controllers</a:t>
            </a:r>
            <a:r>
              <a:rPr lang="de-DE" sz="2000" dirty="0"/>
              <a:t> </a:t>
            </a:r>
            <a:r>
              <a:rPr lang="de-DE" sz="2000" dirty="0" err="1"/>
              <a:t>using</a:t>
            </a:r>
            <a:r>
              <a:rPr lang="de-DE" sz="2000" dirty="0"/>
              <a:t> </a:t>
            </a:r>
            <a:r>
              <a:rPr lang="de-DE" sz="2000" dirty="0" err="1"/>
              <a:t>op-amps</a:t>
            </a:r>
            <a:r>
              <a:rPr lang="de-DE" sz="2000" dirty="0"/>
              <a:t>, FPGA-</a:t>
            </a:r>
            <a:r>
              <a:rPr lang="de-DE" sz="2000" dirty="0" err="1"/>
              <a:t>based</a:t>
            </a:r>
            <a:r>
              <a:rPr lang="de-DE" sz="2000" dirty="0"/>
              <a:t> (digital)</a:t>
            </a:r>
            <a:endParaRPr lang="de-DE" sz="2000" b="1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r>
              <a:rPr lang="de-DE" sz="2000" dirty="0"/>
              <a:t>Software </a:t>
            </a:r>
            <a:r>
              <a:rPr lang="de-DE" sz="2000" dirty="0" err="1"/>
              <a:t>controllers</a:t>
            </a:r>
            <a:r>
              <a:rPr lang="de-DE" sz="2000" dirty="0"/>
              <a:t> (</a:t>
            </a:r>
            <a:r>
              <a:rPr lang="de-DE" sz="2000" dirty="0" err="1"/>
              <a:t>use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analog </a:t>
            </a:r>
            <a:r>
              <a:rPr lang="de-DE" sz="2000" dirty="0" err="1"/>
              <a:t>actuators</a:t>
            </a:r>
            <a:r>
              <a:rPr lang="de-DE" sz="2000" dirty="0"/>
              <a:t> via a digital-</a:t>
            </a:r>
            <a:r>
              <a:rPr lang="de-DE" sz="2000" dirty="0" err="1"/>
              <a:t>to</a:t>
            </a:r>
            <a:r>
              <a:rPr lang="de-DE" sz="2000" dirty="0"/>
              <a:t>-analog </a:t>
            </a:r>
            <a:r>
              <a:rPr lang="de-DE" sz="2000" dirty="0" err="1"/>
              <a:t>converter</a:t>
            </a:r>
            <a:r>
              <a:rPr lang="de-DE" sz="2000" dirty="0"/>
              <a:t>)</a:t>
            </a:r>
          </a:p>
          <a:p>
            <a:r>
              <a:rPr lang="de-DE" sz="2000" dirty="0"/>
              <a:t>Flexible, </a:t>
            </a:r>
            <a:r>
              <a:rPr lang="de-DE" sz="2000" dirty="0" err="1"/>
              <a:t>complex</a:t>
            </a:r>
            <a:r>
              <a:rPr lang="de-DE" sz="2000" dirty="0"/>
              <a:t> </a:t>
            </a:r>
            <a:r>
              <a:rPr lang="de-DE" sz="2000" dirty="0" err="1"/>
              <a:t>algorithms</a:t>
            </a:r>
            <a:r>
              <a:rPr lang="de-DE" sz="2000" dirty="0"/>
              <a:t>, </a:t>
            </a:r>
            <a:r>
              <a:rPr lang="de-DE" sz="2000" dirty="0" err="1"/>
              <a:t>sampling</a:t>
            </a:r>
            <a:r>
              <a:rPr lang="de-DE" sz="2000" dirty="0"/>
              <a:t> </a:t>
            </a:r>
            <a:r>
              <a:rPr lang="de-DE" sz="2000" dirty="0" err="1"/>
              <a:t>delays</a:t>
            </a:r>
            <a:r>
              <a:rPr lang="de-DE" sz="2000" dirty="0"/>
              <a:t> (</a:t>
            </a:r>
            <a:r>
              <a:rPr lang="de-DE" sz="2000" dirty="0" err="1"/>
              <a:t>dead</a:t>
            </a:r>
            <a:r>
              <a:rPr lang="de-DE" sz="2000" dirty="0"/>
              <a:t> time)</a:t>
            </a:r>
          </a:p>
          <a:p>
            <a:r>
              <a:rPr lang="de-DE" sz="2000" dirty="0" err="1"/>
              <a:t>Examples</a:t>
            </a:r>
            <a:r>
              <a:rPr lang="de-DE" sz="2000" dirty="0"/>
              <a:t>: Microcontroller-</a:t>
            </a:r>
            <a:r>
              <a:rPr lang="de-DE" sz="2000" dirty="0" err="1"/>
              <a:t>based</a:t>
            </a:r>
            <a:r>
              <a:rPr lang="de-DE" sz="2000" dirty="0"/>
              <a:t>, PLCs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FFBEE3-1A76-FD21-2638-E658AC571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098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D17BB52A-0405-5771-619E-7B81EE1A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Temperature</a:t>
            </a:r>
            <a:r>
              <a:rPr lang="de-DE" dirty="0"/>
              <a:t> Control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DDF34D-59B9-B872-D2A1-A622723A9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8</a:t>
            </a:fld>
            <a:endParaRPr lang="en-GB"/>
          </a:p>
        </p:txBody>
      </p:sp>
      <p:pic>
        <p:nvPicPr>
          <p:cNvPr id="7" name="Grafik 6" descr="Ein Bild, das Text, Uhr, Elektronik, Messinstrument enthält.&#10;&#10;KI-generierte Inhalte können fehlerhaft sein.">
            <a:extLst>
              <a:ext uri="{FF2B5EF4-FFF2-40B4-BE49-F238E27FC236}">
                <a16:creationId xmlns:a16="http://schemas.microsoft.com/office/drawing/2014/main" id="{E0AA79F4-755A-4739-8A8A-E57DA19F9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990" y="2033441"/>
            <a:ext cx="4498020" cy="309238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122A833-7989-CED1-2895-E72887CF189E}"/>
              </a:ext>
            </a:extLst>
          </p:cNvPr>
          <p:cNvSpPr txBox="1"/>
          <p:nvPr/>
        </p:nvSpPr>
        <p:spPr>
          <a:xfrm>
            <a:off x="117494" y="2796466"/>
            <a:ext cx="3365882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Sensor:</a:t>
            </a:r>
          </a:p>
          <a:p>
            <a:r>
              <a:rPr lang="de-DE" sz="2400" dirty="0" err="1"/>
              <a:t>resistance</a:t>
            </a:r>
            <a:r>
              <a:rPr lang="de-DE" sz="2400" dirty="0"/>
              <a:t> </a:t>
            </a:r>
            <a:r>
              <a:rPr lang="de-DE" sz="2400" dirty="0" err="1"/>
              <a:t>thermometer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measure</a:t>
            </a:r>
            <a:r>
              <a:rPr lang="de-DE" sz="2400" dirty="0"/>
              <a:t> </a:t>
            </a:r>
            <a:r>
              <a:rPr lang="de-DE" sz="2400" dirty="0" err="1"/>
              <a:t>temperature</a:t>
            </a:r>
            <a:r>
              <a:rPr lang="de-DE" sz="2400" dirty="0"/>
              <a:t> (</a:t>
            </a:r>
            <a:r>
              <a:rPr lang="de-DE" sz="2400" dirty="0" err="1"/>
              <a:t>system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)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FC03A79-64F7-A7B3-7E26-C8F997501738}"/>
              </a:ext>
            </a:extLst>
          </p:cNvPr>
          <p:cNvSpPr txBox="1"/>
          <p:nvPr/>
        </p:nvSpPr>
        <p:spPr>
          <a:xfrm>
            <a:off x="3483376" y="5468583"/>
            <a:ext cx="559589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/>
              <a:t>Controller:</a:t>
            </a:r>
          </a:p>
          <a:p>
            <a:r>
              <a:rPr lang="de-DE" sz="2400" dirty="0"/>
              <a:t>digital electronic PID </a:t>
            </a:r>
            <a:r>
              <a:rPr lang="de-DE" sz="2400" dirty="0" err="1"/>
              <a:t>switching</a:t>
            </a:r>
            <a:r>
              <a:rPr lang="de-DE" sz="2400" dirty="0"/>
              <a:t> </a:t>
            </a:r>
            <a:r>
              <a:rPr lang="de-DE" sz="2400" dirty="0" err="1"/>
              <a:t>controller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activate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relay</a:t>
            </a:r>
            <a:r>
              <a:rPr lang="de-DE" sz="2400" dirty="0"/>
              <a:t> (</a:t>
            </a:r>
            <a:r>
              <a:rPr lang="de-DE" sz="2400" dirty="0" err="1"/>
              <a:t>controller</a:t>
            </a:r>
            <a:r>
              <a:rPr lang="de-DE" sz="2400" dirty="0"/>
              <a:t> </a:t>
            </a:r>
            <a:r>
              <a:rPr lang="de-DE" sz="2400" dirty="0" err="1"/>
              <a:t>output</a:t>
            </a:r>
            <a:r>
              <a:rPr lang="de-DE" sz="2400" dirty="0"/>
              <a:t>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29D9425-8CF9-A69F-42ED-5F06FCD8B088}"/>
              </a:ext>
            </a:extLst>
          </p:cNvPr>
          <p:cNvSpPr txBox="1"/>
          <p:nvPr/>
        </p:nvSpPr>
        <p:spPr>
          <a:xfrm>
            <a:off x="8610600" y="3416333"/>
            <a:ext cx="331631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 err="1"/>
              <a:t>Actuator</a:t>
            </a:r>
            <a:r>
              <a:rPr lang="de-DE" sz="2400" dirty="0"/>
              <a:t>:</a:t>
            </a:r>
          </a:p>
          <a:p>
            <a:r>
              <a:rPr lang="de-DE" sz="2400" dirty="0"/>
              <a:t>solid-</a:t>
            </a:r>
            <a:r>
              <a:rPr lang="de-DE" sz="2400" dirty="0" err="1"/>
              <a:t>state</a:t>
            </a:r>
            <a:r>
              <a:rPr lang="de-DE" sz="2400" dirty="0"/>
              <a:t> </a:t>
            </a:r>
            <a:r>
              <a:rPr lang="de-DE" sz="2400" dirty="0" err="1"/>
              <a:t>relay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switch a </a:t>
            </a:r>
            <a:r>
              <a:rPr lang="de-DE" sz="2400" dirty="0" err="1"/>
              <a:t>heater</a:t>
            </a:r>
            <a:r>
              <a:rPr lang="de-DE" sz="2400" dirty="0"/>
              <a:t>/cooler (plant) on </a:t>
            </a:r>
            <a:r>
              <a:rPr lang="de-DE" sz="2400" dirty="0" err="1"/>
              <a:t>or</a:t>
            </a:r>
            <a:r>
              <a:rPr lang="de-DE" sz="2400" dirty="0"/>
              <a:t> off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3C1E447-3DFB-30B8-39AA-4D4F52C1742C}"/>
              </a:ext>
            </a:extLst>
          </p:cNvPr>
          <p:cNvCxnSpPr>
            <a:stCxn id="14" idx="1"/>
          </p:cNvCxnSpPr>
          <p:nvPr/>
        </p:nvCxnSpPr>
        <p:spPr>
          <a:xfrm flipH="1" flipV="1">
            <a:off x="7750206" y="3675355"/>
            <a:ext cx="860394" cy="5258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19203EB-949E-0B74-E057-7E69CA02DFED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483376" y="3581296"/>
            <a:ext cx="591474" cy="356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C963A54-65C3-D25A-4BB2-79C430CF76B8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178858" y="3116062"/>
            <a:ext cx="102463" cy="23525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618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89509-23BB-CEBB-59C6-DADAEB70F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On-Off Controller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F6AACA4-6A33-CD48-DBCD-AC64EFF63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66F5-AFAD-49CB-854A-9D9E238FCA13}" type="slidenum">
              <a:rPr lang="en-GB" smtClean="0"/>
              <a:t>9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99A82A-B3EB-E711-A0C7-D66326AFB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84705"/>
            <a:ext cx="3095536" cy="327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6B17708-CE38-8298-FABE-CFE658D9F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958" y="1979332"/>
            <a:ext cx="4080642" cy="408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78910E1-FD40-40A7-2FB0-1170114EEE1A}"/>
              </a:ext>
            </a:extLst>
          </p:cNvPr>
          <p:cNvSpPr txBox="1"/>
          <p:nvPr/>
        </p:nvSpPr>
        <p:spPr>
          <a:xfrm>
            <a:off x="9206822" y="318040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Issue</a:t>
            </a:r>
            <a:r>
              <a:rPr lang="de-DE" dirty="0"/>
              <a:t>:</a:t>
            </a:r>
          </a:p>
          <a:p>
            <a:r>
              <a:rPr lang="de-DE" dirty="0"/>
              <a:t>High-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switching</a:t>
            </a:r>
            <a:r>
              <a:rPr lang="de-DE" dirty="0"/>
              <a:t> </a:t>
            </a:r>
            <a:r>
              <a:rPr lang="de-DE" dirty="0" err="1"/>
              <a:t>stresses</a:t>
            </a:r>
            <a:r>
              <a:rPr lang="de-DE" dirty="0"/>
              <a:t>  </a:t>
            </a:r>
            <a:r>
              <a:rPr lang="de-DE" dirty="0" err="1"/>
              <a:t>actuator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117F594-D7C4-3FFF-C867-E9A1DB97B8F0}"/>
              </a:ext>
            </a:extLst>
          </p:cNvPr>
          <p:cNvSpPr txBox="1"/>
          <p:nvPr/>
        </p:nvSpPr>
        <p:spPr>
          <a:xfrm>
            <a:off x="8739386" y="4797980"/>
            <a:ext cx="295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oscillations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setpoint</a:t>
            </a:r>
            <a:endParaRPr lang="de-DE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A9B19EA0-9829-09B0-A6CE-4E26F280C26B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8105313" y="4572000"/>
            <a:ext cx="634073" cy="4106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Industrial oven on-off control">
            <a:extLst>
              <a:ext uri="{FF2B5EF4-FFF2-40B4-BE49-F238E27FC236}">
                <a16:creationId xmlns:a16="http://schemas.microsoft.com/office/drawing/2014/main" id="{A5C62DEC-B9E6-1ADD-7AC6-923E8C04B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6822" y="662782"/>
            <a:ext cx="2396293" cy="2260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CBEFAB6-9667-48B2-7537-A6EC0CD11AAE}"/>
              </a:ext>
            </a:extLst>
          </p:cNvPr>
          <p:cNvSpPr txBox="1"/>
          <p:nvPr/>
        </p:nvSpPr>
        <p:spPr>
          <a:xfrm>
            <a:off x="9206822" y="262779"/>
            <a:ext cx="254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industial</a:t>
            </a:r>
            <a:r>
              <a:rPr lang="de-DE" dirty="0"/>
              <a:t> </a:t>
            </a:r>
            <a:r>
              <a:rPr lang="de-DE" dirty="0" err="1"/>
              <a:t>oven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2ED03E-7385-D39F-7BB1-9D821223C5D7}"/>
              </a:ext>
            </a:extLst>
          </p:cNvPr>
          <p:cNvSpPr txBox="1"/>
          <p:nvPr/>
        </p:nvSpPr>
        <p:spPr>
          <a:xfrm>
            <a:off x="3341266" y="617168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dead</a:t>
            </a:r>
            <a:r>
              <a:rPr lang="de-DE" dirty="0"/>
              <a:t> time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08B6AF-D45B-48AE-D6C4-9770F268CC45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4526206" y="5726097"/>
            <a:ext cx="445289" cy="6302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B7D4477D-27A1-A9A9-CC7B-70DFDF839D93}"/>
              </a:ext>
            </a:extLst>
          </p:cNvPr>
          <p:cNvSpPr txBox="1"/>
          <p:nvPr/>
        </p:nvSpPr>
        <p:spPr>
          <a:xfrm>
            <a:off x="6203708" y="6171681"/>
            <a:ext cx="2019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first-order </a:t>
            </a:r>
            <a:r>
              <a:rPr lang="de-DE" dirty="0" err="1"/>
              <a:t>process</a:t>
            </a:r>
            <a:endParaRPr lang="de-DE" dirty="0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77C8E23-DE25-31DB-8260-7F261FEBAC25}"/>
              </a:ext>
            </a:extLst>
          </p:cNvPr>
          <p:cNvCxnSpPr>
            <a:stCxn id="12" idx="1"/>
          </p:cNvCxnSpPr>
          <p:nvPr/>
        </p:nvCxnSpPr>
        <p:spPr>
          <a:xfrm flipH="1" flipV="1">
            <a:off x="5679926" y="4735772"/>
            <a:ext cx="523782" cy="16205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509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876</Words>
  <Application>Microsoft Macintosh PowerPoint</Application>
  <PresentationFormat>Breitbild</PresentationFormat>
  <Paragraphs>185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Aptos</vt:lpstr>
      <vt:lpstr>Aptos Display</vt:lpstr>
      <vt:lpstr>Arial</vt:lpstr>
      <vt:lpstr>Cambria Math</vt:lpstr>
      <vt:lpstr>Wingdings</vt:lpstr>
      <vt:lpstr>Office Theme</vt:lpstr>
      <vt:lpstr>Continuous-time Controllers</vt:lpstr>
      <vt:lpstr>Course Schedule</vt:lpstr>
      <vt:lpstr>Continuous-time Controllers</vt:lpstr>
      <vt:lpstr>Control</vt:lpstr>
      <vt:lpstr>Control Objectives</vt:lpstr>
      <vt:lpstr>Control Loop</vt:lpstr>
      <vt:lpstr>What Is a Controller?</vt:lpstr>
      <vt:lpstr>Example: Temperature Control</vt:lpstr>
      <vt:lpstr>On-Off Controller</vt:lpstr>
      <vt:lpstr>On-Off Controller with Hysteresis</vt:lpstr>
      <vt:lpstr>PID Controllers</vt:lpstr>
      <vt:lpstr>Proportional Control (P)</vt:lpstr>
      <vt:lpstr>Effect of Proportional Gain Parameter</vt:lpstr>
      <vt:lpstr>Historical: Centrifugal Governor in a Windmill</vt:lpstr>
      <vt:lpstr>Integral Control (I)</vt:lpstr>
      <vt:lpstr>Derivative Control (D)</vt:lpstr>
      <vt:lpstr>PID Controller</vt:lpstr>
      <vt:lpstr>Time-Domain Performance Trade-Offs</vt:lpstr>
      <vt:lpstr>PowerPoint-Präsentation</vt:lpstr>
      <vt:lpstr>Working Point and Linearization</vt:lpstr>
      <vt:lpstr>Proportional Band</vt:lpstr>
    </vt:vector>
  </TitlesOfParts>
  <Company>Panasonic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Wick, Felix</dc:creator>
  <cp:lastModifiedBy>Felix Wick</cp:lastModifiedBy>
  <cp:revision>109</cp:revision>
  <dcterms:created xsi:type="dcterms:W3CDTF">2025-01-08T09:27:30Z</dcterms:created>
  <dcterms:modified xsi:type="dcterms:W3CDTF">2026-02-06T14:26:21Z</dcterms:modified>
</cp:coreProperties>
</file>

<file path=docProps/thumbnail.jpeg>
</file>